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51"/>
  </p:notesMasterIdLst>
  <p:sldIdLst>
    <p:sldId id="635" r:id="rId2"/>
    <p:sldId id="659" r:id="rId3"/>
    <p:sldId id="1146" r:id="rId4"/>
    <p:sldId id="917" r:id="rId5"/>
    <p:sldId id="1152" r:id="rId6"/>
    <p:sldId id="1181" r:id="rId7"/>
    <p:sldId id="965" r:id="rId8"/>
    <p:sldId id="800" r:id="rId9"/>
    <p:sldId id="1183" r:id="rId10"/>
    <p:sldId id="824" r:id="rId11"/>
    <p:sldId id="1157" r:id="rId12"/>
    <p:sldId id="1119" r:id="rId13"/>
    <p:sldId id="1079" r:id="rId14"/>
    <p:sldId id="1132" r:id="rId15"/>
    <p:sldId id="825" r:id="rId16"/>
    <p:sldId id="876" r:id="rId17"/>
    <p:sldId id="1175" r:id="rId18"/>
    <p:sldId id="955" r:id="rId19"/>
    <p:sldId id="789" r:id="rId20"/>
    <p:sldId id="956" r:id="rId21"/>
    <p:sldId id="891" r:id="rId22"/>
    <p:sldId id="887" r:id="rId23"/>
    <p:sldId id="939" r:id="rId24"/>
    <p:sldId id="896" r:id="rId25"/>
    <p:sldId id="895" r:id="rId26"/>
    <p:sldId id="944" r:id="rId27"/>
    <p:sldId id="868" r:id="rId28"/>
    <p:sldId id="862" r:id="rId29"/>
    <p:sldId id="881" r:id="rId30"/>
    <p:sldId id="872" r:id="rId31"/>
    <p:sldId id="874" r:id="rId32"/>
    <p:sldId id="964" r:id="rId33"/>
    <p:sldId id="941" r:id="rId34"/>
    <p:sldId id="963" r:id="rId35"/>
    <p:sldId id="966" r:id="rId36"/>
    <p:sldId id="912" r:id="rId37"/>
    <p:sldId id="967" r:id="rId38"/>
    <p:sldId id="890" r:id="rId39"/>
    <p:sldId id="962" r:id="rId40"/>
    <p:sldId id="942" r:id="rId41"/>
    <p:sldId id="904" r:id="rId42"/>
    <p:sldId id="943" r:id="rId43"/>
    <p:sldId id="905" r:id="rId44"/>
    <p:sldId id="910" r:id="rId45"/>
    <p:sldId id="960" r:id="rId46"/>
    <p:sldId id="898" r:id="rId47"/>
    <p:sldId id="901" r:id="rId48"/>
    <p:sldId id="302" r:id="rId49"/>
    <p:sldId id="275" r:id="rId50"/>
  </p:sldIdLst>
  <p:sldSz cx="9144000" cy="6858000" type="screen4x3"/>
  <p:notesSz cx="6797675" cy="9926638"/>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A8698BC9-3489-4146-A15F-F9F6B8423E3F}">
          <p14:sldIdLst>
            <p14:sldId id="635"/>
            <p14:sldId id="659"/>
            <p14:sldId id="1146"/>
            <p14:sldId id="917"/>
            <p14:sldId id="1152"/>
            <p14:sldId id="1181"/>
            <p14:sldId id="965"/>
            <p14:sldId id="800"/>
            <p14:sldId id="1183"/>
            <p14:sldId id="824"/>
            <p14:sldId id="1157"/>
            <p14:sldId id="1119"/>
            <p14:sldId id="1079"/>
            <p14:sldId id="1132"/>
            <p14:sldId id="825"/>
            <p14:sldId id="876"/>
            <p14:sldId id="1175"/>
            <p14:sldId id="955"/>
            <p14:sldId id="789"/>
            <p14:sldId id="956"/>
            <p14:sldId id="891"/>
            <p14:sldId id="887"/>
            <p14:sldId id="939"/>
            <p14:sldId id="896"/>
            <p14:sldId id="895"/>
            <p14:sldId id="944"/>
            <p14:sldId id="868"/>
            <p14:sldId id="862"/>
            <p14:sldId id="881"/>
            <p14:sldId id="872"/>
            <p14:sldId id="874"/>
            <p14:sldId id="964"/>
            <p14:sldId id="941"/>
            <p14:sldId id="963"/>
            <p14:sldId id="966"/>
            <p14:sldId id="912"/>
            <p14:sldId id="967"/>
            <p14:sldId id="890"/>
            <p14:sldId id="962"/>
            <p14:sldId id="942"/>
            <p14:sldId id="904"/>
            <p14:sldId id="943"/>
            <p14:sldId id="905"/>
            <p14:sldId id="910"/>
            <p14:sldId id="960"/>
            <p14:sldId id="898"/>
            <p14:sldId id="901"/>
            <p14:sldId id="302"/>
            <p14:sldId id="27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7E96"/>
    <a:srgbClr val="008FA2"/>
    <a:srgbClr val="E7E6EA"/>
    <a:srgbClr val="9E97AB"/>
    <a:srgbClr val="DBF1F0"/>
    <a:srgbClr val="96D6D4"/>
    <a:srgbClr val="CBEBEA"/>
    <a:srgbClr val="FABE00"/>
    <a:srgbClr val="FFD653"/>
    <a:srgbClr val="D9DA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64" autoAdjust="0"/>
    <p:restoredTop sz="92533" autoAdjust="0"/>
  </p:normalViewPr>
  <p:slideViewPr>
    <p:cSldViewPr snapToGrid="0">
      <p:cViewPr varScale="1">
        <p:scale>
          <a:sx n="106" d="100"/>
          <a:sy n="106" d="100"/>
        </p:scale>
        <p:origin x="1662" y="102"/>
      </p:cViewPr>
      <p:guideLst/>
    </p:cSldViewPr>
  </p:slideViewPr>
  <p:outlineViewPr>
    <p:cViewPr>
      <p:scale>
        <a:sx n="75" d="100"/>
        <a:sy n="75" d="100"/>
      </p:scale>
      <p:origin x="0" y="-4014"/>
    </p:cViewPr>
  </p:outlineViewPr>
  <p:notesTextViewPr>
    <p:cViewPr>
      <p:scale>
        <a:sx n="20" d="100"/>
        <a:sy n="2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Hoja1!$B$1</c:f>
              <c:strCache>
                <c:ptCount val="1"/>
                <c:pt idx="0">
                  <c:v>Curso de Formación Especializada</c:v>
                </c:pt>
              </c:strCache>
            </c:strRef>
          </c:tx>
          <c:dPt>
            <c:idx val="0"/>
            <c:bubble3D val="0"/>
            <c:spPr>
              <a:solidFill>
                <a:srgbClr val="14B7EA"/>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1-82F4-47AD-8F19-1D2278966228}"/>
              </c:ext>
            </c:extLst>
          </c:dPt>
          <c:dPt>
            <c:idx val="1"/>
            <c:bubble3D val="0"/>
            <c:spPr>
              <a:solidFill>
                <a:srgbClr val="015E88"/>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3-82F4-47AD-8F19-1D2278966228}"/>
              </c:ext>
            </c:extLst>
          </c:dPt>
          <c:dPt>
            <c:idx val="2"/>
            <c:bubble3D val="0"/>
            <c:spPr>
              <a:solidFill>
                <a:schemeClr val="accent3"/>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5-82F4-47AD-8F19-1D2278966228}"/>
              </c:ext>
            </c:extLst>
          </c:dPt>
          <c:dPt>
            <c:idx val="3"/>
            <c:bubble3D val="0"/>
            <c:spPr>
              <a:solidFill>
                <a:srgbClr val="209085"/>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7-82F4-47AD-8F19-1D2278966228}"/>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PE"/>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Hoja1!$A$2:$A$5</c:f>
              <c:strCache>
                <c:ptCount val="4"/>
                <c:pt idx="0">
                  <c:v>Sectores</c:v>
                </c:pt>
                <c:pt idx="1">
                  <c:v>G. Regional</c:v>
                </c:pt>
                <c:pt idx="2">
                  <c:v>G. Local</c:v>
                </c:pt>
                <c:pt idx="3">
                  <c:v>Privado y Soc. Civil</c:v>
                </c:pt>
              </c:strCache>
            </c:strRef>
          </c:cat>
          <c:val>
            <c:numRef>
              <c:f>Hoja1!$B$2:$B$5</c:f>
              <c:numCache>
                <c:formatCode>General</c:formatCode>
                <c:ptCount val="4"/>
                <c:pt idx="0">
                  <c:v>176</c:v>
                </c:pt>
                <c:pt idx="1">
                  <c:v>209</c:v>
                </c:pt>
                <c:pt idx="2">
                  <c:v>303</c:v>
                </c:pt>
                <c:pt idx="3">
                  <c:v>494</c:v>
                </c:pt>
              </c:numCache>
            </c:numRef>
          </c:val>
          <c:extLst>
            <c:ext xmlns:c16="http://schemas.microsoft.com/office/drawing/2014/chart" uri="{C3380CC4-5D6E-409C-BE32-E72D297353CC}">
              <c16:uniqueId val="{00000008-82F4-47AD-8F19-1D2278966228}"/>
            </c:ext>
          </c:extLst>
        </c:ser>
        <c:dLbls>
          <c:dLblPos val="inEnd"/>
          <c:showLegendKey val="0"/>
          <c:showVal val="0"/>
          <c:showCatName val="0"/>
          <c:showSerName val="0"/>
          <c:showPercent val="1"/>
          <c:showBubbleSize val="0"/>
          <c:showLeaderLines val="1"/>
        </c:dLbls>
      </c:pie3D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PE"/>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s-P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Hoja1!$B$1</c:f>
              <c:strCache>
                <c:ptCount val="1"/>
                <c:pt idx="0">
                  <c:v>Curso de Formación Básica</c:v>
                </c:pt>
              </c:strCache>
            </c:strRef>
          </c:tx>
          <c:dPt>
            <c:idx val="0"/>
            <c:bubble3D val="0"/>
            <c:spPr>
              <a:solidFill>
                <a:schemeClr val="bg2">
                  <a:lumMod val="5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1-832F-4767-A315-6CF1F546675C}"/>
              </c:ext>
            </c:extLst>
          </c:dPt>
          <c:dPt>
            <c:idx val="1"/>
            <c:bubble3D val="0"/>
            <c:spPr>
              <a:solidFill>
                <a:schemeClr val="accent6"/>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3-832F-4767-A315-6CF1F546675C}"/>
              </c:ext>
            </c:extLst>
          </c:dPt>
          <c:dPt>
            <c:idx val="2"/>
            <c:bubble3D val="0"/>
            <c:spPr>
              <a:solidFill>
                <a:srgbClr val="24556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5-832F-4767-A315-6CF1F546675C}"/>
              </c:ext>
            </c:extLst>
          </c:dPt>
          <c:dPt>
            <c:idx val="3"/>
            <c:bubble3D val="0"/>
            <c:spPr>
              <a:solidFill>
                <a:srgbClr val="1B97B3"/>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7-832F-4767-A315-6CF1F546675C}"/>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PE"/>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Hoja1!$A$2:$A$5</c:f>
              <c:strCache>
                <c:ptCount val="4"/>
                <c:pt idx="0">
                  <c:v>Sectores</c:v>
                </c:pt>
                <c:pt idx="1">
                  <c:v>G. Regional</c:v>
                </c:pt>
                <c:pt idx="2">
                  <c:v>G. Local</c:v>
                </c:pt>
                <c:pt idx="3">
                  <c:v>Privado y Soc. Civil</c:v>
                </c:pt>
              </c:strCache>
            </c:strRef>
          </c:cat>
          <c:val>
            <c:numRef>
              <c:f>Hoja1!$B$2:$B$5</c:f>
              <c:numCache>
                <c:formatCode>General</c:formatCode>
                <c:ptCount val="4"/>
                <c:pt idx="0">
                  <c:v>373</c:v>
                </c:pt>
                <c:pt idx="1">
                  <c:v>276</c:v>
                </c:pt>
                <c:pt idx="2">
                  <c:v>504</c:v>
                </c:pt>
                <c:pt idx="3">
                  <c:v>907</c:v>
                </c:pt>
              </c:numCache>
            </c:numRef>
          </c:val>
          <c:extLst>
            <c:ext xmlns:c16="http://schemas.microsoft.com/office/drawing/2014/chart" uri="{C3380CC4-5D6E-409C-BE32-E72D297353CC}">
              <c16:uniqueId val="{00000008-832F-4767-A315-6CF1F546675C}"/>
            </c:ext>
          </c:extLst>
        </c:ser>
        <c:dLbls>
          <c:dLblPos val="inEnd"/>
          <c:showLegendKey val="0"/>
          <c:showVal val="0"/>
          <c:showCatName val="0"/>
          <c:showSerName val="0"/>
          <c:showPercent val="1"/>
          <c:showBubbleSize val="0"/>
          <c:showLeaderLines val="1"/>
        </c:dLbls>
      </c:pie3D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PE"/>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s-P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Hoja1!$B$1</c:f>
              <c:strCache>
                <c:ptCount val="1"/>
                <c:pt idx="0">
                  <c:v>Columna1</c:v>
                </c:pt>
              </c:strCache>
            </c:strRef>
          </c:tx>
          <c:dPt>
            <c:idx val="0"/>
            <c:bubble3D val="0"/>
            <c:spPr>
              <a:solidFill>
                <a:schemeClr val="bg2">
                  <a:lumMod val="5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1-870B-4FA4-8327-B652E233018E}"/>
              </c:ext>
            </c:extLst>
          </c:dPt>
          <c:dPt>
            <c:idx val="1"/>
            <c:bubble3D val="0"/>
            <c:spPr>
              <a:solidFill>
                <a:schemeClr val="accent6"/>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3-870B-4FA4-8327-B652E233018E}"/>
              </c:ext>
            </c:extLst>
          </c:dPt>
          <c:dPt>
            <c:idx val="2"/>
            <c:bubble3D val="0"/>
            <c:spPr>
              <a:solidFill>
                <a:srgbClr val="24556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5-870B-4FA4-8327-B652E233018E}"/>
              </c:ext>
            </c:extLst>
          </c:dPt>
          <c:dPt>
            <c:idx val="3"/>
            <c:bubble3D val="0"/>
            <c:spPr>
              <a:solidFill>
                <a:srgbClr val="1B97B3"/>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7-870B-4FA4-8327-B652E233018E}"/>
              </c:ext>
            </c:extLst>
          </c:dPt>
          <c:dLbls>
            <c:dLbl>
              <c:idx val="0"/>
              <c:tx>
                <c:rich>
                  <a:bodyPr/>
                  <a:lstStyle/>
                  <a:p>
                    <a:r>
                      <a:rPr lang="en-US" dirty="0"/>
                      <a:t>13%</a:t>
                    </a:r>
                  </a:p>
                </c:rich>
              </c:tx>
              <c:dLblPos val="in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70B-4FA4-8327-B652E233018E}"/>
                </c:ext>
              </c:extLst>
            </c:dLbl>
            <c:dLbl>
              <c:idx val="1"/>
              <c:tx>
                <c:rich>
                  <a:bodyPr/>
                  <a:lstStyle/>
                  <a:p>
                    <a:r>
                      <a:rPr lang="en-US" dirty="0"/>
                      <a:t>15%</a:t>
                    </a:r>
                  </a:p>
                </c:rich>
              </c:tx>
              <c:dLblPos val="in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70B-4FA4-8327-B652E233018E}"/>
                </c:ext>
              </c:extLst>
            </c:dLbl>
            <c:dLbl>
              <c:idx val="2"/>
              <c:tx>
                <c:rich>
                  <a:bodyPr/>
                  <a:lstStyle/>
                  <a:p>
                    <a:r>
                      <a:rPr lang="en-US" dirty="0"/>
                      <a:t>18%</a:t>
                    </a:r>
                  </a:p>
                </c:rich>
              </c:tx>
              <c:dLblPos val="in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70B-4FA4-8327-B652E233018E}"/>
                </c:ext>
              </c:extLst>
            </c:dLbl>
            <c:dLbl>
              <c:idx val="3"/>
              <c:tx>
                <c:rich>
                  <a:bodyPr/>
                  <a:lstStyle/>
                  <a:p>
                    <a:r>
                      <a:rPr lang="en-US" dirty="0"/>
                      <a:t>55%</a:t>
                    </a:r>
                  </a:p>
                </c:rich>
              </c:tx>
              <c:dLblPos val="in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70B-4FA4-8327-B652E233018E}"/>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PE"/>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Hoja1!$A$2:$A$5</c:f>
              <c:strCache>
                <c:ptCount val="4"/>
                <c:pt idx="0">
                  <c:v>Sectores</c:v>
                </c:pt>
                <c:pt idx="1">
                  <c:v>G. Regional</c:v>
                </c:pt>
                <c:pt idx="2">
                  <c:v>M. Provincial</c:v>
                </c:pt>
                <c:pt idx="3">
                  <c:v>M. Distrital</c:v>
                </c:pt>
              </c:strCache>
            </c:strRef>
          </c:cat>
          <c:val>
            <c:numRef>
              <c:f>Hoja1!$B$2:$B$5</c:f>
              <c:numCache>
                <c:formatCode>General</c:formatCode>
                <c:ptCount val="4"/>
                <c:pt idx="0">
                  <c:v>2</c:v>
                </c:pt>
                <c:pt idx="1">
                  <c:v>4</c:v>
                </c:pt>
                <c:pt idx="2">
                  <c:v>3</c:v>
                </c:pt>
                <c:pt idx="3">
                  <c:v>12</c:v>
                </c:pt>
              </c:numCache>
            </c:numRef>
          </c:val>
          <c:extLst>
            <c:ext xmlns:c16="http://schemas.microsoft.com/office/drawing/2014/chart" uri="{C3380CC4-5D6E-409C-BE32-E72D297353CC}">
              <c16:uniqueId val="{00000008-870B-4FA4-8327-B652E233018E}"/>
            </c:ext>
          </c:extLst>
        </c:ser>
        <c:dLbls>
          <c:dLblPos val="inEnd"/>
          <c:showLegendKey val="0"/>
          <c:showVal val="0"/>
          <c:showCatName val="0"/>
          <c:showSerName val="0"/>
          <c:showPercent val="1"/>
          <c:showBubbleSize val="0"/>
          <c:showLeaderLines val="1"/>
        </c:dLbls>
      </c:pie3D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PE"/>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s-P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Hoja1!$B$1</c:f>
              <c:strCache>
                <c:ptCount val="1"/>
                <c:pt idx="0">
                  <c:v>G. Regional</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s-P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Hoja1!$A$2</c:f>
              <c:numCache>
                <c:formatCode>General</c:formatCode>
                <c:ptCount val="1"/>
              </c:numCache>
            </c:numRef>
          </c:cat>
          <c:val>
            <c:numRef>
              <c:f>Hoja1!$B$2</c:f>
              <c:numCache>
                <c:formatCode>General</c:formatCode>
                <c:ptCount val="1"/>
                <c:pt idx="0">
                  <c:v>10</c:v>
                </c:pt>
              </c:numCache>
            </c:numRef>
          </c:val>
          <c:extLst>
            <c:ext xmlns:c16="http://schemas.microsoft.com/office/drawing/2014/chart" uri="{C3380CC4-5D6E-409C-BE32-E72D297353CC}">
              <c16:uniqueId val="{00000000-7E21-4F80-89AC-E42EEF7E3902}"/>
            </c:ext>
          </c:extLst>
        </c:ser>
        <c:ser>
          <c:idx val="1"/>
          <c:order val="1"/>
          <c:tx>
            <c:strRef>
              <c:f>Hoja1!$C$1</c:f>
              <c:strCache>
                <c:ptCount val="1"/>
                <c:pt idx="0">
                  <c:v>M. Provincial</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s-P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Hoja1!$A$2</c:f>
              <c:numCache>
                <c:formatCode>General</c:formatCode>
                <c:ptCount val="1"/>
              </c:numCache>
            </c:numRef>
          </c:cat>
          <c:val>
            <c:numRef>
              <c:f>Hoja1!$C$2</c:f>
              <c:numCache>
                <c:formatCode>General</c:formatCode>
                <c:ptCount val="1"/>
                <c:pt idx="0">
                  <c:v>27</c:v>
                </c:pt>
              </c:numCache>
            </c:numRef>
          </c:val>
          <c:extLst>
            <c:ext xmlns:c16="http://schemas.microsoft.com/office/drawing/2014/chart" uri="{C3380CC4-5D6E-409C-BE32-E72D297353CC}">
              <c16:uniqueId val="{00000001-7E21-4F80-89AC-E42EEF7E3902}"/>
            </c:ext>
          </c:extLst>
        </c:ser>
        <c:ser>
          <c:idx val="2"/>
          <c:order val="2"/>
          <c:tx>
            <c:strRef>
              <c:f>Hoja1!$D$1</c:f>
              <c:strCache>
                <c:ptCount val="1"/>
                <c:pt idx="0">
                  <c:v>M. Distrital</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s-P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Hoja1!$A$2</c:f>
              <c:numCache>
                <c:formatCode>General</c:formatCode>
                <c:ptCount val="1"/>
              </c:numCache>
            </c:numRef>
          </c:cat>
          <c:val>
            <c:numRef>
              <c:f>Hoja1!$D$2</c:f>
              <c:numCache>
                <c:formatCode>General</c:formatCode>
                <c:ptCount val="1"/>
                <c:pt idx="0">
                  <c:v>74</c:v>
                </c:pt>
              </c:numCache>
            </c:numRef>
          </c:val>
          <c:extLst>
            <c:ext xmlns:c16="http://schemas.microsoft.com/office/drawing/2014/chart" uri="{C3380CC4-5D6E-409C-BE32-E72D297353CC}">
              <c16:uniqueId val="{00000002-7E21-4F80-89AC-E42EEF7E3902}"/>
            </c:ext>
          </c:extLst>
        </c:ser>
        <c:ser>
          <c:idx val="3"/>
          <c:order val="3"/>
          <c:tx>
            <c:strRef>
              <c:f>Hoja1!$E$1</c:f>
              <c:strCache>
                <c:ptCount val="1"/>
                <c:pt idx="0">
                  <c:v>Sectores</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s-P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Hoja1!$A$2</c:f>
              <c:numCache>
                <c:formatCode>General</c:formatCode>
                <c:ptCount val="1"/>
              </c:numCache>
            </c:numRef>
          </c:cat>
          <c:val>
            <c:numRef>
              <c:f>Hoja1!$E$2</c:f>
              <c:numCache>
                <c:formatCode>General</c:formatCode>
                <c:ptCount val="1"/>
                <c:pt idx="0">
                  <c:v>2</c:v>
                </c:pt>
              </c:numCache>
            </c:numRef>
          </c:val>
          <c:extLst>
            <c:ext xmlns:c16="http://schemas.microsoft.com/office/drawing/2014/chart" uri="{C3380CC4-5D6E-409C-BE32-E72D297353CC}">
              <c16:uniqueId val="{00000003-7E21-4F80-89AC-E42EEF7E3902}"/>
            </c:ext>
          </c:extLst>
        </c:ser>
        <c:dLbls>
          <c:dLblPos val="inEnd"/>
          <c:showLegendKey val="0"/>
          <c:showVal val="1"/>
          <c:showCatName val="0"/>
          <c:showSerName val="0"/>
          <c:showPercent val="0"/>
          <c:showBubbleSize val="0"/>
        </c:dLbls>
        <c:gapWidth val="100"/>
        <c:overlap val="-24"/>
        <c:axId val="313133952"/>
        <c:axId val="313131232"/>
      </c:barChart>
      <c:catAx>
        <c:axId val="313133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PE"/>
          </a:p>
        </c:txPr>
        <c:crossAx val="313131232"/>
        <c:crosses val="autoZero"/>
        <c:auto val="1"/>
        <c:lblAlgn val="ctr"/>
        <c:lblOffset val="100"/>
        <c:noMultiLvlLbl val="0"/>
      </c:catAx>
      <c:valAx>
        <c:axId val="313131232"/>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PE"/>
          </a:p>
        </c:txPr>
        <c:crossAx val="313133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PE"/>
        </a:p>
      </c:txPr>
    </c:legend>
    <c:plotVisOnly val="1"/>
    <c:dispBlanksAs val="gap"/>
    <c:showDLblsOverMax val="0"/>
  </c:chart>
  <c:spPr>
    <a:noFill/>
    <a:ln>
      <a:noFill/>
    </a:ln>
    <a:effectLst/>
  </c:spPr>
  <c:txPr>
    <a:bodyPr/>
    <a:lstStyle/>
    <a:p>
      <a:pPr>
        <a:defRPr/>
      </a:pPr>
      <a:endParaRPr lang="es-P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Hoja1!$B$1</c:f>
              <c:strCache>
                <c:ptCount val="1"/>
                <c:pt idx="0">
                  <c:v>Fase Preparación</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s-P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Hoja1!$A$2</c:f>
              <c:numCache>
                <c:formatCode>General</c:formatCode>
                <c:ptCount val="1"/>
              </c:numCache>
            </c:numRef>
          </c:cat>
          <c:val>
            <c:numRef>
              <c:f>Hoja1!$B$2</c:f>
              <c:numCache>
                <c:formatCode>General</c:formatCode>
                <c:ptCount val="1"/>
                <c:pt idx="0">
                  <c:v>58</c:v>
                </c:pt>
              </c:numCache>
            </c:numRef>
          </c:val>
          <c:extLst>
            <c:ext xmlns:c16="http://schemas.microsoft.com/office/drawing/2014/chart" uri="{C3380CC4-5D6E-409C-BE32-E72D297353CC}">
              <c16:uniqueId val="{00000000-23BF-4C52-8A11-9F7F46BFBCF0}"/>
            </c:ext>
          </c:extLst>
        </c:ser>
        <c:ser>
          <c:idx val="1"/>
          <c:order val="1"/>
          <c:tx>
            <c:strRef>
              <c:f>Hoja1!$C$1</c:f>
              <c:strCache>
                <c:ptCount val="1"/>
                <c:pt idx="0">
                  <c:v>Fase Diagnóstico</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s-P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Hoja1!$A$2</c:f>
              <c:numCache>
                <c:formatCode>General</c:formatCode>
                <c:ptCount val="1"/>
              </c:numCache>
            </c:numRef>
          </c:cat>
          <c:val>
            <c:numRef>
              <c:f>Hoja1!$C$2</c:f>
              <c:numCache>
                <c:formatCode>General</c:formatCode>
                <c:ptCount val="1"/>
                <c:pt idx="0">
                  <c:v>35</c:v>
                </c:pt>
              </c:numCache>
            </c:numRef>
          </c:val>
          <c:extLst>
            <c:ext xmlns:c16="http://schemas.microsoft.com/office/drawing/2014/chart" uri="{C3380CC4-5D6E-409C-BE32-E72D297353CC}">
              <c16:uniqueId val="{00000001-23BF-4C52-8A11-9F7F46BFBCF0}"/>
            </c:ext>
          </c:extLst>
        </c:ser>
        <c:ser>
          <c:idx val="2"/>
          <c:order val="2"/>
          <c:tx>
            <c:strRef>
              <c:f>Hoja1!$D$1</c:f>
              <c:strCache>
                <c:ptCount val="1"/>
                <c:pt idx="0">
                  <c:v>Fase Formulación</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s-P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Hoja1!$A$2</c:f>
              <c:numCache>
                <c:formatCode>General</c:formatCode>
                <c:ptCount val="1"/>
              </c:numCache>
            </c:numRef>
          </c:cat>
          <c:val>
            <c:numRef>
              <c:f>Hoja1!$D$2</c:f>
              <c:numCache>
                <c:formatCode>General</c:formatCode>
                <c:ptCount val="1"/>
                <c:pt idx="0">
                  <c:v>10</c:v>
                </c:pt>
              </c:numCache>
            </c:numRef>
          </c:val>
          <c:extLst>
            <c:ext xmlns:c16="http://schemas.microsoft.com/office/drawing/2014/chart" uri="{C3380CC4-5D6E-409C-BE32-E72D297353CC}">
              <c16:uniqueId val="{00000002-23BF-4C52-8A11-9F7F46BFBCF0}"/>
            </c:ext>
          </c:extLst>
        </c:ser>
        <c:ser>
          <c:idx val="3"/>
          <c:order val="3"/>
          <c:tx>
            <c:strRef>
              <c:f>Hoja1!$E$1</c:f>
              <c:strCache>
                <c:ptCount val="1"/>
                <c:pt idx="0">
                  <c:v>Validación</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s-P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Hoja1!$A$2</c:f>
              <c:numCache>
                <c:formatCode>General</c:formatCode>
                <c:ptCount val="1"/>
              </c:numCache>
            </c:numRef>
          </c:cat>
          <c:val>
            <c:numRef>
              <c:f>Hoja1!$E$2</c:f>
              <c:numCache>
                <c:formatCode>General</c:formatCode>
                <c:ptCount val="1"/>
                <c:pt idx="0">
                  <c:v>10</c:v>
                </c:pt>
              </c:numCache>
            </c:numRef>
          </c:val>
          <c:extLst>
            <c:ext xmlns:c16="http://schemas.microsoft.com/office/drawing/2014/chart" uri="{C3380CC4-5D6E-409C-BE32-E72D297353CC}">
              <c16:uniqueId val="{00000003-23BF-4C52-8A11-9F7F46BFBCF0}"/>
            </c:ext>
          </c:extLst>
        </c:ser>
        <c:dLbls>
          <c:dLblPos val="inEnd"/>
          <c:showLegendKey val="0"/>
          <c:showVal val="1"/>
          <c:showCatName val="0"/>
          <c:showSerName val="0"/>
          <c:showPercent val="0"/>
          <c:showBubbleSize val="0"/>
        </c:dLbls>
        <c:gapWidth val="100"/>
        <c:overlap val="-24"/>
        <c:axId val="313123616"/>
        <c:axId val="313129056"/>
      </c:barChart>
      <c:catAx>
        <c:axId val="31312361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PE"/>
          </a:p>
        </c:txPr>
        <c:crossAx val="313129056"/>
        <c:crosses val="autoZero"/>
        <c:auto val="1"/>
        <c:lblAlgn val="ctr"/>
        <c:lblOffset val="100"/>
        <c:noMultiLvlLbl val="0"/>
      </c:catAx>
      <c:valAx>
        <c:axId val="313129056"/>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PE"/>
          </a:p>
        </c:txPr>
        <c:crossAx val="313123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PE"/>
        </a:p>
      </c:txPr>
    </c:legend>
    <c:plotVisOnly val="1"/>
    <c:dispBlanksAs val="gap"/>
    <c:showDLblsOverMax val="0"/>
  </c:chart>
  <c:spPr>
    <a:noFill/>
    <a:ln>
      <a:noFill/>
    </a:ln>
    <a:effectLst/>
  </c:spPr>
  <c:txPr>
    <a:bodyPr/>
    <a:lstStyle/>
    <a:p>
      <a:pPr>
        <a:defRPr/>
      </a:pPr>
      <a:endParaRPr lang="es-P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376468-5BCD-414B-8198-A1AE69610DF9}"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s-PE"/>
        </a:p>
      </dgm:t>
    </dgm:pt>
    <dgm:pt modelId="{2C56886C-081A-4AF2-8607-6747EF635F4C}">
      <dgm:prSet phldrT="[Texto]" custT="1"/>
      <dgm:spPr/>
      <dgm:t>
        <a:bodyPr/>
        <a:lstStyle/>
        <a:p>
          <a:pPr algn="just"/>
          <a:r>
            <a:rPr lang="es-ES" sz="1200" b="1" u="sng" dirty="0">
              <a:solidFill>
                <a:schemeClr val="bg1"/>
              </a:solidFill>
              <a:latin typeface="Arial" panose="020B0604020202020204" pitchFamily="34" charset="0"/>
              <a:cs typeface="Arial" panose="020B0604020202020204" pitchFamily="34" charset="0"/>
            </a:rPr>
            <a:t>ENAGERD:</a:t>
          </a:r>
        </a:p>
        <a:p>
          <a:pPr algn="just"/>
          <a:r>
            <a:rPr lang="es-ES" sz="1200" b="0" dirty="0">
              <a:solidFill>
                <a:schemeClr val="bg1"/>
              </a:solidFill>
              <a:latin typeface="Arial" panose="020B0604020202020204" pitchFamily="34" charset="0"/>
              <a:cs typeface="Arial" panose="020B0604020202020204" pitchFamily="34" charset="0"/>
            </a:rPr>
            <a:t>Es un Instrumento de recopilación de información, propuesto, elaborado y diseñado por el CENEPRED e INDECI, a ser aplicado a las entidades conformantes del SINAGERD. </a:t>
          </a:r>
          <a:endParaRPr lang="es-PE" sz="1200" dirty="0">
            <a:solidFill>
              <a:schemeClr val="bg1"/>
            </a:solidFill>
            <a:latin typeface="Arial" panose="020B0604020202020204" pitchFamily="34" charset="0"/>
            <a:cs typeface="Arial" panose="020B0604020202020204" pitchFamily="34" charset="0"/>
          </a:endParaRPr>
        </a:p>
      </dgm:t>
    </dgm:pt>
    <dgm:pt modelId="{3F0210BA-426B-41AA-939D-4A9CB8DFF2E2}" type="parTrans" cxnId="{E49539D4-1A4D-4DA5-8B55-B6F95FB7B5CF}">
      <dgm:prSet/>
      <dgm:spPr/>
      <dgm:t>
        <a:bodyPr/>
        <a:lstStyle/>
        <a:p>
          <a:pPr algn="just"/>
          <a:endParaRPr lang="es-PE" sz="1200">
            <a:solidFill>
              <a:schemeClr val="bg1"/>
            </a:solidFill>
            <a:latin typeface="Arial" panose="020B0604020202020204" pitchFamily="34" charset="0"/>
            <a:cs typeface="Arial" panose="020B0604020202020204" pitchFamily="34" charset="0"/>
          </a:endParaRPr>
        </a:p>
      </dgm:t>
    </dgm:pt>
    <dgm:pt modelId="{23F054F0-6968-46A3-BF27-9E35096AEDE2}" type="sibTrans" cxnId="{E49539D4-1A4D-4DA5-8B55-B6F95FB7B5CF}">
      <dgm:prSet custT="1"/>
      <dgm:spPr/>
      <dgm:t>
        <a:bodyPr/>
        <a:lstStyle/>
        <a:p>
          <a:pPr algn="just"/>
          <a:endParaRPr lang="es-PE" sz="1200">
            <a:solidFill>
              <a:schemeClr val="bg1"/>
            </a:solidFill>
            <a:latin typeface="Arial" panose="020B0604020202020204" pitchFamily="34" charset="0"/>
            <a:cs typeface="Arial" panose="020B0604020202020204" pitchFamily="34" charset="0"/>
          </a:endParaRPr>
        </a:p>
      </dgm:t>
    </dgm:pt>
    <dgm:pt modelId="{C5ABB702-C0F5-4385-BE2C-672CDBA56853}">
      <dgm:prSet phldrT="[Texto]" custT="1"/>
      <dgm:spPr/>
      <dgm:t>
        <a:bodyPr/>
        <a:lstStyle/>
        <a:p>
          <a:pPr algn="just" defTabSz="533400"/>
          <a:r>
            <a:rPr lang="es-PE" sz="1200" b="1" u="sng" dirty="0">
              <a:solidFill>
                <a:schemeClr val="bg1"/>
              </a:solidFill>
              <a:latin typeface="Arial" panose="020B0604020202020204" pitchFamily="34" charset="0"/>
              <a:cs typeface="Arial" panose="020B0604020202020204" pitchFamily="34" charset="0"/>
            </a:rPr>
            <a:t>Objetivo:</a:t>
          </a:r>
        </a:p>
        <a:p>
          <a:pPr algn="just" defTabSz="928688"/>
          <a:r>
            <a:rPr lang="es-PE" sz="1200" dirty="0">
              <a:solidFill>
                <a:schemeClr val="bg1"/>
              </a:solidFill>
              <a:latin typeface="Arial" panose="020B0604020202020204" pitchFamily="34" charset="0"/>
              <a:cs typeface="Arial" panose="020B0604020202020204" pitchFamily="34" charset="0"/>
            </a:rPr>
            <a:t>Conocer el avance de la implementación del Plan Nacional de Gestión del Riesgo de Desastres - PLANAGERD en las entidades del Estado en sus tres niveles de Gobierno.</a:t>
          </a:r>
        </a:p>
      </dgm:t>
    </dgm:pt>
    <dgm:pt modelId="{A25806DB-154A-4077-B33A-669453FE1C3B}" type="parTrans" cxnId="{0D33087D-7FB0-4B3B-AA21-EB7DD3453D61}">
      <dgm:prSet/>
      <dgm:spPr/>
      <dgm:t>
        <a:bodyPr/>
        <a:lstStyle/>
        <a:p>
          <a:pPr algn="just"/>
          <a:endParaRPr lang="es-PE" sz="1200">
            <a:solidFill>
              <a:schemeClr val="bg1"/>
            </a:solidFill>
            <a:latin typeface="Arial" panose="020B0604020202020204" pitchFamily="34" charset="0"/>
            <a:cs typeface="Arial" panose="020B0604020202020204" pitchFamily="34" charset="0"/>
          </a:endParaRPr>
        </a:p>
      </dgm:t>
    </dgm:pt>
    <dgm:pt modelId="{A37E018A-8E75-45CE-88EC-A57CDEAEBC5F}" type="sibTrans" cxnId="{0D33087D-7FB0-4B3B-AA21-EB7DD3453D61}">
      <dgm:prSet custT="1"/>
      <dgm:spPr/>
      <dgm:t>
        <a:bodyPr/>
        <a:lstStyle/>
        <a:p>
          <a:pPr algn="just"/>
          <a:endParaRPr lang="es-PE" sz="1200">
            <a:solidFill>
              <a:schemeClr val="bg1"/>
            </a:solidFill>
            <a:latin typeface="Arial" panose="020B0604020202020204" pitchFamily="34" charset="0"/>
            <a:cs typeface="Arial" panose="020B0604020202020204" pitchFamily="34" charset="0"/>
          </a:endParaRPr>
        </a:p>
      </dgm:t>
    </dgm:pt>
    <dgm:pt modelId="{3B3289B2-8447-4297-A5E7-6498AD5D7FC2}">
      <dgm:prSet phldrT="[Texto]" custT="1"/>
      <dgm:spPr/>
      <dgm:t>
        <a:bodyPr/>
        <a:lstStyle/>
        <a:p>
          <a:pPr algn="just"/>
          <a:r>
            <a:rPr lang="es-PE" sz="1200" b="1" u="sng" dirty="0">
              <a:solidFill>
                <a:schemeClr val="bg1"/>
              </a:solidFill>
              <a:latin typeface="Arial" panose="020B0604020202020204" pitchFamily="34" charset="0"/>
              <a:cs typeface="Arial" panose="020B0604020202020204" pitchFamily="34" charset="0"/>
            </a:rPr>
            <a:t>Finalidad:</a:t>
          </a:r>
        </a:p>
        <a:p>
          <a:pPr algn="just"/>
          <a:r>
            <a:rPr lang="es-PE" sz="1200" dirty="0">
              <a:solidFill>
                <a:schemeClr val="bg1"/>
              </a:solidFill>
              <a:latin typeface="Arial" panose="020B0604020202020204" pitchFamily="34" charset="0"/>
              <a:cs typeface="Arial" panose="020B0604020202020204" pitchFamily="34" charset="0"/>
            </a:rPr>
            <a:t>Se busca aunar esfuerzos, con la finalidad de cerrar la brecha de información respecto a las limitaciones y avances que presentan las entidades del Estado para implementar la Gestión del Riesgo de Desastres.</a:t>
          </a:r>
        </a:p>
      </dgm:t>
    </dgm:pt>
    <dgm:pt modelId="{D1D6DAC8-B4B8-40DA-A3F4-79AC638C1A8A}" type="parTrans" cxnId="{E1B32A4D-C192-4969-910D-1DE564C5E2CE}">
      <dgm:prSet/>
      <dgm:spPr/>
      <dgm:t>
        <a:bodyPr/>
        <a:lstStyle/>
        <a:p>
          <a:pPr algn="just"/>
          <a:endParaRPr lang="es-PE" sz="1200">
            <a:solidFill>
              <a:schemeClr val="bg1"/>
            </a:solidFill>
            <a:latin typeface="Arial" panose="020B0604020202020204" pitchFamily="34" charset="0"/>
            <a:cs typeface="Arial" panose="020B0604020202020204" pitchFamily="34" charset="0"/>
          </a:endParaRPr>
        </a:p>
      </dgm:t>
    </dgm:pt>
    <dgm:pt modelId="{849B33C5-B54F-45B6-AF44-4E816E38DE0D}" type="sibTrans" cxnId="{E1B32A4D-C192-4969-910D-1DE564C5E2CE}">
      <dgm:prSet/>
      <dgm:spPr/>
      <dgm:t>
        <a:bodyPr/>
        <a:lstStyle/>
        <a:p>
          <a:pPr algn="just"/>
          <a:endParaRPr lang="es-PE" sz="1200">
            <a:solidFill>
              <a:schemeClr val="bg1"/>
            </a:solidFill>
            <a:latin typeface="Arial" panose="020B0604020202020204" pitchFamily="34" charset="0"/>
            <a:cs typeface="Arial" panose="020B0604020202020204" pitchFamily="34" charset="0"/>
          </a:endParaRPr>
        </a:p>
      </dgm:t>
    </dgm:pt>
    <dgm:pt modelId="{FC2E4C02-F1C3-4413-888E-9CF03A0F09E3}" type="pres">
      <dgm:prSet presAssocID="{55376468-5BCD-414B-8198-A1AE69610DF9}" presName="outerComposite" presStyleCnt="0">
        <dgm:presLayoutVars>
          <dgm:chMax val="5"/>
          <dgm:dir/>
          <dgm:resizeHandles val="exact"/>
        </dgm:presLayoutVars>
      </dgm:prSet>
      <dgm:spPr/>
    </dgm:pt>
    <dgm:pt modelId="{866832E4-15B1-45B3-8AF9-22B15C4820C4}" type="pres">
      <dgm:prSet presAssocID="{55376468-5BCD-414B-8198-A1AE69610DF9}" presName="dummyMaxCanvas" presStyleCnt="0">
        <dgm:presLayoutVars/>
      </dgm:prSet>
      <dgm:spPr/>
    </dgm:pt>
    <dgm:pt modelId="{6C13F7C5-A237-4E90-B51F-8E59BC9BBF56}" type="pres">
      <dgm:prSet presAssocID="{55376468-5BCD-414B-8198-A1AE69610DF9}" presName="ThreeNodes_1" presStyleLbl="node1" presStyleIdx="0" presStyleCnt="3">
        <dgm:presLayoutVars>
          <dgm:bulletEnabled val="1"/>
        </dgm:presLayoutVars>
      </dgm:prSet>
      <dgm:spPr/>
    </dgm:pt>
    <dgm:pt modelId="{77B92034-30C5-4E77-B86D-BA306D091856}" type="pres">
      <dgm:prSet presAssocID="{55376468-5BCD-414B-8198-A1AE69610DF9}" presName="ThreeNodes_2" presStyleLbl="node1" presStyleIdx="1" presStyleCnt="3">
        <dgm:presLayoutVars>
          <dgm:bulletEnabled val="1"/>
        </dgm:presLayoutVars>
      </dgm:prSet>
      <dgm:spPr/>
    </dgm:pt>
    <dgm:pt modelId="{4A689040-E098-4C17-BE98-DCF99B05E18A}" type="pres">
      <dgm:prSet presAssocID="{55376468-5BCD-414B-8198-A1AE69610DF9}" presName="ThreeNodes_3" presStyleLbl="node1" presStyleIdx="2" presStyleCnt="3" custScaleY="104225">
        <dgm:presLayoutVars>
          <dgm:bulletEnabled val="1"/>
        </dgm:presLayoutVars>
      </dgm:prSet>
      <dgm:spPr/>
    </dgm:pt>
    <dgm:pt modelId="{F57C010C-2BC1-4FB8-A830-76ED3C6B3CFF}" type="pres">
      <dgm:prSet presAssocID="{55376468-5BCD-414B-8198-A1AE69610DF9}" presName="ThreeConn_1-2" presStyleLbl="fgAccFollowNode1" presStyleIdx="0" presStyleCnt="2">
        <dgm:presLayoutVars>
          <dgm:bulletEnabled val="1"/>
        </dgm:presLayoutVars>
      </dgm:prSet>
      <dgm:spPr/>
    </dgm:pt>
    <dgm:pt modelId="{37E7EF0B-F2D8-4211-B613-CB2F37CE74F1}" type="pres">
      <dgm:prSet presAssocID="{55376468-5BCD-414B-8198-A1AE69610DF9}" presName="ThreeConn_2-3" presStyleLbl="fgAccFollowNode1" presStyleIdx="1" presStyleCnt="2">
        <dgm:presLayoutVars>
          <dgm:bulletEnabled val="1"/>
        </dgm:presLayoutVars>
      </dgm:prSet>
      <dgm:spPr/>
    </dgm:pt>
    <dgm:pt modelId="{76C8CB3B-FF42-4FDC-BC18-9167D8340B33}" type="pres">
      <dgm:prSet presAssocID="{55376468-5BCD-414B-8198-A1AE69610DF9}" presName="ThreeNodes_1_text" presStyleLbl="node1" presStyleIdx="2" presStyleCnt="3">
        <dgm:presLayoutVars>
          <dgm:bulletEnabled val="1"/>
        </dgm:presLayoutVars>
      </dgm:prSet>
      <dgm:spPr/>
    </dgm:pt>
    <dgm:pt modelId="{77A2D12A-2C14-4CB2-B0D9-6C2E85C9DB44}" type="pres">
      <dgm:prSet presAssocID="{55376468-5BCD-414B-8198-A1AE69610DF9}" presName="ThreeNodes_2_text" presStyleLbl="node1" presStyleIdx="2" presStyleCnt="3">
        <dgm:presLayoutVars>
          <dgm:bulletEnabled val="1"/>
        </dgm:presLayoutVars>
      </dgm:prSet>
      <dgm:spPr/>
    </dgm:pt>
    <dgm:pt modelId="{4CB868FA-1A77-443E-B0E0-B78175F6BDF5}" type="pres">
      <dgm:prSet presAssocID="{55376468-5BCD-414B-8198-A1AE69610DF9}" presName="ThreeNodes_3_text" presStyleLbl="node1" presStyleIdx="2" presStyleCnt="3">
        <dgm:presLayoutVars>
          <dgm:bulletEnabled val="1"/>
        </dgm:presLayoutVars>
      </dgm:prSet>
      <dgm:spPr/>
    </dgm:pt>
  </dgm:ptLst>
  <dgm:cxnLst>
    <dgm:cxn modelId="{0F8E690E-882B-438A-86B5-51E85F0B78C8}" type="presOf" srcId="{55376468-5BCD-414B-8198-A1AE69610DF9}" destId="{FC2E4C02-F1C3-4413-888E-9CF03A0F09E3}" srcOrd="0" destOrd="0" presId="urn:microsoft.com/office/officeart/2005/8/layout/vProcess5"/>
    <dgm:cxn modelId="{1AF3D82B-5119-407E-A5AE-07C3C599F777}" type="presOf" srcId="{A37E018A-8E75-45CE-88EC-A57CDEAEBC5F}" destId="{37E7EF0B-F2D8-4211-B613-CB2F37CE74F1}" srcOrd="0" destOrd="0" presId="urn:microsoft.com/office/officeart/2005/8/layout/vProcess5"/>
    <dgm:cxn modelId="{E74AE631-0E9D-45C5-89B3-14EE0C395E88}" type="presOf" srcId="{3B3289B2-8447-4297-A5E7-6498AD5D7FC2}" destId="{4A689040-E098-4C17-BE98-DCF99B05E18A}" srcOrd="0" destOrd="0" presId="urn:microsoft.com/office/officeart/2005/8/layout/vProcess5"/>
    <dgm:cxn modelId="{DDA00963-0C19-43AD-802E-95AB81727428}" type="presOf" srcId="{2C56886C-081A-4AF2-8607-6747EF635F4C}" destId="{6C13F7C5-A237-4E90-B51F-8E59BC9BBF56}" srcOrd="0" destOrd="0" presId="urn:microsoft.com/office/officeart/2005/8/layout/vProcess5"/>
    <dgm:cxn modelId="{B509376B-32A1-407C-B671-358770E8D55B}" type="presOf" srcId="{2C56886C-081A-4AF2-8607-6747EF635F4C}" destId="{76C8CB3B-FF42-4FDC-BC18-9167D8340B33}" srcOrd="1" destOrd="0" presId="urn:microsoft.com/office/officeart/2005/8/layout/vProcess5"/>
    <dgm:cxn modelId="{E1B32A4D-C192-4969-910D-1DE564C5E2CE}" srcId="{55376468-5BCD-414B-8198-A1AE69610DF9}" destId="{3B3289B2-8447-4297-A5E7-6498AD5D7FC2}" srcOrd="2" destOrd="0" parTransId="{D1D6DAC8-B4B8-40DA-A3F4-79AC638C1A8A}" sibTransId="{849B33C5-B54F-45B6-AF44-4E816E38DE0D}"/>
    <dgm:cxn modelId="{0D33087D-7FB0-4B3B-AA21-EB7DD3453D61}" srcId="{55376468-5BCD-414B-8198-A1AE69610DF9}" destId="{C5ABB702-C0F5-4385-BE2C-672CDBA56853}" srcOrd="1" destOrd="0" parTransId="{A25806DB-154A-4077-B33A-669453FE1C3B}" sibTransId="{A37E018A-8E75-45CE-88EC-A57CDEAEBC5F}"/>
    <dgm:cxn modelId="{F08E70AB-9294-459F-8CA2-DCC8D8D01A97}" type="presOf" srcId="{C5ABB702-C0F5-4385-BE2C-672CDBA56853}" destId="{77B92034-30C5-4E77-B86D-BA306D091856}" srcOrd="0" destOrd="0" presId="urn:microsoft.com/office/officeart/2005/8/layout/vProcess5"/>
    <dgm:cxn modelId="{FA8640B7-D5A5-45DE-8271-7EF92D8059E3}" type="presOf" srcId="{C5ABB702-C0F5-4385-BE2C-672CDBA56853}" destId="{77A2D12A-2C14-4CB2-B0D9-6C2E85C9DB44}" srcOrd="1" destOrd="0" presId="urn:microsoft.com/office/officeart/2005/8/layout/vProcess5"/>
    <dgm:cxn modelId="{D90C62C0-FBB8-468E-B912-D1402C7DF49A}" type="presOf" srcId="{3B3289B2-8447-4297-A5E7-6498AD5D7FC2}" destId="{4CB868FA-1A77-443E-B0E0-B78175F6BDF5}" srcOrd="1" destOrd="0" presId="urn:microsoft.com/office/officeart/2005/8/layout/vProcess5"/>
    <dgm:cxn modelId="{E49539D4-1A4D-4DA5-8B55-B6F95FB7B5CF}" srcId="{55376468-5BCD-414B-8198-A1AE69610DF9}" destId="{2C56886C-081A-4AF2-8607-6747EF635F4C}" srcOrd="0" destOrd="0" parTransId="{3F0210BA-426B-41AA-939D-4A9CB8DFF2E2}" sibTransId="{23F054F0-6968-46A3-BF27-9E35096AEDE2}"/>
    <dgm:cxn modelId="{F3642FF5-BB49-439C-93FB-3873C8746E28}" type="presOf" srcId="{23F054F0-6968-46A3-BF27-9E35096AEDE2}" destId="{F57C010C-2BC1-4FB8-A830-76ED3C6B3CFF}" srcOrd="0" destOrd="0" presId="urn:microsoft.com/office/officeart/2005/8/layout/vProcess5"/>
    <dgm:cxn modelId="{970CEF5F-456C-4258-BF3F-7560821E3FD1}" type="presParOf" srcId="{FC2E4C02-F1C3-4413-888E-9CF03A0F09E3}" destId="{866832E4-15B1-45B3-8AF9-22B15C4820C4}" srcOrd="0" destOrd="0" presId="urn:microsoft.com/office/officeart/2005/8/layout/vProcess5"/>
    <dgm:cxn modelId="{5A554B7D-CB00-4C61-96D0-C3790D00C89E}" type="presParOf" srcId="{FC2E4C02-F1C3-4413-888E-9CF03A0F09E3}" destId="{6C13F7C5-A237-4E90-B51F-8E59BC9BBF56}" srcOrd="1" destOrd="0" presId="urn:microsoft.com/office/officeart/2005/8/layout/vProcess5"/>
    <dgm:cxn modelId="{89A2511D-2891-41DD-A069-D15E5BB94D51}" type="presParOf" srcId="{FC2E4C02-F1C3-4413-888E-9CF03A0F09E3}" destId="{77B92034-30C5-4E77-B86D-BA306D091856}" srcOrd="2" destOrd="0" presId="urn:microsoft.com/office/officeart/2005/8/layout/vProcess5"/>
    <dgm:cxn modelId="{AAB93067-46E1-4E37-8989-A935EE672367}" type="presParOf" srcId="{FC2E4C02-F1C3-4413-888E-9CF03A0F09E3}" destId="{4A689040-E098-4C17-BE98-DCF99B05E18A}" srcOrd="3" destOrd="0" presId="urn:microsoft.com/office/officeart/2005/8/layout/vProcess5"/>
    <dgm:cxn modelId="{AE4B8360-A886-473B-8971-6771FC169EFF}" type="presParOf" srcId="{FC2E4C02-F1C3-4413-888E-9CF03A0F09E3}" destId="{F57C010C-2BC1-4FB8-A830-76ED3C6B3CFF}" srcOrd="4" destOrd="0" presId="urn:microsoft.com/office/officeart/2005/8/layout/vProcess5"/>
    <dgm:cxn modelId="{F17A7C18-BEF6-4694-901A-FDA4DA46137D}" type="presParOf" srcId="{FC2E4C02-F1C3-4413-888E-9CF03A0F09E3}" destId="{37E7EF0B-F2D8-4211-B613-CB2F37CE74F1}" srcOrd="5" destOrd="0" presId="urn:microsoft.com/office/officeart/2005/8/layout/vProcess5"/>
    <dgm:cxn modelId="{54701530-B04E-4681-88E7-676084F9F395}" type="presParOf" srcId="{FC2E4C02-F1C3-4413-888E-9CF03A0F09E3}" destId="{76C8CB3B-FF42-4FDC-BC18-9167D8340B33}" srcOrd="6" destOrd="0" presId="urn:microsoft.com/office/officeart/2005/8/layout/vProcess5"/>
    <dgm:cxn modelId="{E329625D-9736-497A-9DEE-E77269898E3D}" type="presParOf" srcId="{FC2E4C02-F1C3-4413-888E-9CF03A0F09E3}" destId="{77A2D12A-2C14-4CB2-B0D9-6C2E85C9DB44}" srcOrd="7" destOrd="0" presId="urn:microsoft.com/office/officeart/2005/8/layout/vProcess5"/>
    <dgm:cxn modelId="{F0CADD82-A737-4B98-9F2C-69D65036DEE0}" type="presParOf" srcId="{FC2E4C02-F1C3-4413-888E-9CF03A0F09E3}" destId="{4CB868FA-1A77-443E-B0E0-B78175F6BDF5}"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13F7C5-A237-4E90-B51F-8E59BC9BBF56}">
      <dsp:nvSpPr>
        <dsp:cNvPr id="0" name=""/>
        <dsp:cNvSpPr/>
      </dsp:nvSpPr>
      <dsp:spPr>
        <a:xfrm>
          <a:off x="0" y="-14887"/>
          <a:ext cx="4317370" cy="140943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es-ES" sz="1200" b="1" u="sng" kern="1200" dirty="0">
              <a:solidFill>
                <a:schemeClr val="bg1"/>
              </a:solidFill>
              <a:latin typeface="Arial" panose="020B0604020202020204" pitchFamily="34" charset="0"/>
              <a:cs typeface="Arial" panose="020B0604020202020204" pitchFamily="34" charset="0"/>
            </a:rPr>
            <a:t>ENAGERD:</a:t>
          </a:r>
        </a:p>
        <a:p>
          <a:pPr marL="0" lvl="0" indent="0" algn="just" defTabSz="533400">
            <a:lnSpc>
              <a:spcPct val="90000"/>
            </a:lnSpc>
            <a:spcBef>
              <a:spcPct val="0"/>
            </a:spcBef>
            <a:spcAft>
              <a:spcPct val="35000"/>
            </a:spcAft>
            <a:buNone/>
          </a:pPr>
          <a:r>
            <a:rPr lang="es-ES" sz="1200" b="0" kern="1200" dirty="0">
              <a:solidFill>
                <a:schemeClr val="bg1"/>
              </a:solidFill>
              <a:latin typeface="Arial" panose="020B0604020202020204" pitchFamily="34" charset="0"/>
              <a:cs typeface="Arial" panose="020B0604020202020204" pitchFamily="34" charset="0"/>
            </a:rPr>
            <a:t>Es un Instrumento de recopilación de información, propuesto, elaborado y diseñado por el CENEPRED e INDECI, a ser aplicado a las entidades conformantes del SINAGERD. </a:t>
          </a:r>
          <a:endParaRPr lang="es-PE" sz="1200" kern="1200" dirty="0">
            <a:solidFill>
              <a:schemeClr val="bg1"/>
            </a:solidFill>
            <a:latin typeface="Arial" panose="020B0604020202020204" pitchFamily="34" charset="0"/>
            <a:cs typeface="Arial" panose="020B0604020202020204" pitchFamily="34" charset="0"/>
          </a:endParaRPr>
        </a:p>
      </dsp:txBody>
      <dsp:txXfrm>
        <a:off x="41281" y="26394"/>
        <a:ext cx="2796477" cy="1326875"/>
      </dsp:txXfrm>
    </dsp:sp>
    <dsp:sp modelId="{77B92034-30C5-4E77-B86D-BA306D091856}">
      <dsp:nvSpPr>
        <dsp:cNvPr id="0" name=""/>
        <dsp:cNvSpPr/>
      </dsp:nvSpPr>
      <dsp:spPr>
        <a:xfrm>
          <a:off x="380944" y="1629456"/>
          <a:ext cx="4317370" cy="1409437"/>
        </a:xfrm>
        <a:prstGeom prst="roundRect">
          <a:avLst>
            <a:gd name="adj" fmla="val 1000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es-PE" sz="1200" b="1" u="sng" kern="1200" dirty="0">
              <a:solidFill>
                <a:schemeClr val="bg1"/>
              </a:solidFill>
              <a:latin typeface="Arial" panose="020B0604020202020204" pitchFamily="34" charset="0"/>
              <a:cs typeface="Arial" panose="020B0604020202020204" pitchFamily="34" charset="0"/>
            </a:rPr>
            <a:t>Objetivo:</a:t>
          </a:r>
        </a:p>
        <a:p>
          <a:pPr marL="0" lvl="0" indent="0" algn="just" defTabSz="928688">
            <a:lnSpc>
              <a:spcPct val="90000"/>
            </a:lnSpc>
            <a:spcBef>
              <a:spcPct val="0"/>
            </a:spcBef>
            <a:spcAft>
              <a:spcPct val="35000"/>
            </a:spcAft>
            <a:buNone/>
          </a:pPr>
          <a:r>
            <a:rPr lang="es-PE" sz="1200" kern="1200" dirty="0">
              <a:solidFill>
                <a:schemeClr val="bg1"/>
              </a:solidFill>
              <a:latin typeface="Arial" panose="020B0604020202020204" pitchFamily="34" charset="0"/>
              <a:cs typeface="Arial" panose="020B0604020202020204" pitchFamily="34" charset="0"/>
            </a:rPr>
            <a:t>Conocer el avance de la implementación del Plan Nacional de Gestión del Riesgo de Desastres - PLANAGERD en las entidades del Estado en sus tres niveles de Gobierno.</a:t>
          </a:r>
        </a:p>
      </dsp:txBody>
      <dsp:txXfrm>
        <a:off x="422225" y="1670737"/>
        <a:ext cx="2937729" cy="1326875"/>
      </dsp:txXfrm>
    </dsp:sp>
    <dsp:sp modelId="{4A689040-E098-4C17-BE98-DCF99B05E18A}">
      <dsp:nvSpPr>
        <dsp:cNvPr id="0" name=""/>
        <dsp:cNvSpPr/>
      </dsp:nvSpPr>
      <dsp:spPr>
        <a:xfrm>
          <a:off x="761888" y="3244025"/>
          <a:ext cx="4317370" cy="1468986"/>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es-PE" sz="1200" b="1" u="sng" kern="1200" dirty="0">
              <a:solidFill>
                <a:schemeClr val="bg1"/>
              </a:solidFill>
              <a:latin typeface="Arial" panose="020B0604020202020204" pitchFamily="34" charset="0"/>
              <a:cs typeface="Arial" panose="020B0604020202020204" pitchFamily="34" charset="0"/>
            </a:rPr>
            <a:t>Finalidad:</a:t>
          </a:r>
        </a:p>
        <a:p>
          <a:pPr marL="0" lvl="0" indent="0" algn="just" defTabSz="533400">
            <a:lnSpc>
              <a:spcPct val="90000"/>
            </a:lnSpc>
            <a:spcBef>
              <a:spcPct val="0"/>
            </a:spcBef>
            <a:spcAft>
              <a:spcPct val="35000"/>
            </a:spcAft>
            <a:buNone/>
          </a:pPr>
          <a:r>
            <a:rPr lang="es-PE" sz="1200" kern="1200" dirty="0">
              <a:solidFill>
                <a:schemeClr val="bg1"/>
              </a:solidFill>
              <a:latin typeface="Arial" panose="020B0604020202020204" pitchFamily="34" charset="0"/>
              <a:cs typeface="Arial" panose="020B0604020202020204" pitchFamily="34" charset="0"/>
            </a:rPr>
            <a:t>Se busca aunar esfuerzos, con la finalidad de cerrar la brecha de información respecto a las limitaciones y avances que presentan las entidades del Estado para implementar la Gestión del Riesgo de Desastres.</a:t>
          </a:r>
        </a:p>
      </dsp:txBody>
      <dsp:txXfrm>
        <a:off x="804913" y="3287050"/>
        <a:ext cx="2934241" cy="1382936"/>
      </dsp:txXfrm>
    </dsp:sp>
    <dsp:sp modelId="{F57C010C-2BC1-4FB8-A830-76ED3C6B3CFF}">
      <dsp:nvSpPr>
        <dsp:cNvPr id="0" name=""/>
        <dsp:cNvSpPr/>
      </dsp:nvSpPr>
      <dsp:spPr>
        <a:xfrm>
          <a:off x="3401235" y="1053936"/>
          <a:ext cx="916134" cy="916134"/>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just" defTabSz="533400">
            <a:lnSpc>
              <a:spcPct val="90000"/>
            </a:lnSpc>
            <a:spcBef>
              <a:spcPct val="0"/>
            </a:spcBef>
            <a:spcAft>
              <a:spcPct val="35000"/>
            </a:spcAft>
            <a:buNone/>
          </a:pPr>
          <a:endParaRPr lang="es-PE" sz="1200" kern="1200">
            <a:solidFill>
              <a:schemeClr val="bg1"/>
            </a:solidFill>
            <a:latin typeface="Arial" panose="020B0604020202020204" pitchFamily="34" charset="0"/>
            <a:cs typeface="Arial" panose="020B0604020202020204" pitchFamily="34" charset="0"/>
          </a:endParaRPr>
        </a:p>
      </dsp:txBody>
      <dsp:txXfrm>
        <a:off x="3607365" y="1053936"/>
        <a:ext cx="503874" cy="689391"/>
      </dsp:txXfrm>
    </dsp:sp>
    <dsp:sp modelId="{37E7EF0B-F2D8-4211-B613-CB2F37CE74F1}">
      <dsp:nvSpPr>
        <dsp:cNvPr id="0" name=""/>
        <dsp:cNvSpPr/>
      </dsp:nvSpPr>
      <dsp:spPr>
        <a:xfrm>
          <a:off x="3782180" y="2688883"/>
          <a:ext cx="916134" cy="916134"/>
        </a:xfrm>
        <a:prstGeom prst="downArrow">
          <a:avLst>
            <a:gd name="adj1" fmla="val 55000"/>
            <a:gd name="adj2" fmla="val 45000"/>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just" defTabSz="533400">
            <a:lnSpc>
              <a:spcPct val="90000"/>
            </a:lnSpc>
            <a:spcBef>
              <a:spcPct val="0"/>
            </a:spcBef>
            <a:spcAft>
              <a:spcPct val="35000"/>
            </a:spcAft>
            <a:buNone/>
          </a:pPr>
          <a:endParaRPr lang="es-PE" sz="1200" kern="1200">
            <a:solidFill>
              <a:schemeClr val="bg1"/>
            </a:solidFill>
            <a:latin typeface="Arial" panose="020B0604020202020204" pitchFamily="34" charset="0"/>
            <a:cs typeface="Arial" panose="020B0604020202020204" pitchFamily="34" charset="0"/>
          </a:endParaRPr>
        </a:p>
      </dsp:txBody>
      <dsp:txXfrm>
        <a:off x="3988310" y="2688883"/>
        <a:ext cx="503874" cy="68939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361A53B-387D-4514-A901-1F8078C22FCB}" type="datetimeFigureOut">
              <a:rPr lang="es-ES" smtClean="0"/>
              <a:t>25/04/2019</a:t>
            </a:fld>
            <a:endParaRPr lang="es-ES"/>
          </a:p>
        </p:txBody>
      </p:sp>
      <p:sp>
        <p:nvSpPr>
          <p:cNvPr id="4" name="Marcador de imagen de diapositiva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094D591-20EE-4A28-924E-049029789356}" type="slidenum">
              <a:rPr lang="es-ES" smtClean="0"/>
              <a:t>‹Nº›</a:t>
            </a:fld>
            <a:endParaRPr lang="es-ES"/>
          </a:p>
        </p:txBody>
      </p:sp>
    </p:spTree>
    <p:extLst>
      <p:ext uri="{BB962C8B-B14F-4D97-AF65-F5344CB8AC3E}">
        <p14:creationId xmlns:p14="http://schemas.microsoft.com/office/powerpoint/2010/main" val="1420151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F7286-A253-4C7C-A92B-901B16BC7B56}" type="slidenum">
              <a:rPr kumimoji="0" lang="es-P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P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289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B094D591-20EE-4A28-924E-049029789356}" type="slidenum">
              <a:rPr lang="es-ES" smtClean="0"/>
              <a:t>47</a:t>
            </a:fld>
            <a:endParaRPr lang="es-ES"/>
          </a:p>
        </p:txBody>
      </p:sp>
    </p:spTree>
    <p:extLst>
      <p:ext uri="{BB962C8B-B14F-4D97-AF65-F5344CB8AC3E}">
        <p14:creationId xmlns:p14="http://schemas.microsoft.com/office/powerpoint/2010/main" val="881930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8F250D8E-BDD5-4FCA-AF65-5D7D467B81A5}" type="datetimeFigureOut">
              <a:rPr lang="es-ES" smtClean="0"/>
              <a:t>25/04/2019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1098439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F250D8E-BDD5-4FCA-AF65-5D7D467B81A5}" type="datetimeFigureOut">
              <a:rPr lang="es-ES" smtClean="0"/>
              <a:t>25/04/2019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1929817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F250D8E-BDD5-4FCA-AF65-5D7D467B81A5}" type="datetimeFigureOut">
              <a:rPr lang="es-ES" smtClean="0"/>
              <a:t>25/04/2019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2490553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F250D8E-BDD5-4FCA-AF65-5D7D467B81A5}" type="datetimeFigureOut">
              <a:rPr lang="es-ES" smtClean="0"/>
              <a:t>25/04/2019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1819790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8F250D8E-BDD5-4FCA-AF65-5D7D467B81A5}" type="datetimeFigureOut">
              <a:rPr lang="es-ES" smtClean="0"/>
              <a:t>25/04/2019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1630797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8F250D8E-BDD5-4FCA-AF65-5D7D467B81A5}" type="datetimeFigureOut">
              <a:rPr lang="es-ES" smtClean="0"/>
              <a:t>25/04/2019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2473036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F250D8E-BDD5-4FCA-AF65-5D7D467B81A5}" type="datetimeFigureOut">
              <a:rPr lang="es-ES" smtClean="0"/>
              <a:t>25/04/2019</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3921500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8F250D8E-BDD5-4FCA-AF65-5D7D467B81A5}" type="datetimeFigureOut">
              <a:rPr lang="es-ES" smtClean="0"/>
              <a:t>25/04/2019</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2736840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250D8E-BDD5-4FCA-AF65-5D7D467B81A5}" type="datetimeFigureOut">
              <a:rPr lang="es-ES" smtClean="0"/>
              <a:t>25/04/2019</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1058762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8F250D8E-BDD5-4FCA-AF65-5D7D467B81A5}" type="datetimeFigureOut">
              <a:rPr lang="es-ES" smtClean="0"/>
              <a:t>25/04/2019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3100729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8F250D8E-BDD5-4FCA-AF65-5D7D467B81A5}" type="datetimeFigureOut">
              <a:rPr lang="es-ES" smtClean="0"/>
              <a:t>25/04/2019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2778688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250D8E-BDD5-4FCA-AF65-5D7D467B81A5}" type="datetimeFigureOut">
              <a:rPr lang="es-ES" smtClean="0"/>
              <a:t>25/04/2019</a:t>
            </a:fld>
            <a:endParaRPr lang="es-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926022-19DB-4A30-B559-6D94506F9994}" type="slidenum">
              <a:rPr lang="es-ES" smtClean="0"/>
              <a:t>‹Nº›</a:t>
            </a:fld>
            <a:endParaRPr lang="es-ES"/>
          </a:p>
        </p:txBody>
      </p:sp>
      <p:sp>
        <p:nvSpPr>
          <p:cNvPr id="13" name="Rectángulo 12">
            <a:extLst>
              <a:ext uri="{FF2B5EF4-FFF2-40B4-BE49-F238E27FC236}">
                <a16:creationId xmlns:a16="http://schemas.microsoft.com/office/drawing/2014/main" id="{6B2C0702-D59E-46AD-95D3-4409EE03E386}"/>
              </a:ext>
            </a:extLst>
          </p:cNvPr>
          <p:cNvSpPr/>
          <p:nvPr userDrawn="1"/>
        </p:nvSpPr>
        <p:spPr>
          <a:xfrm>
            <a:off x="0" y="6356350"/>
            <a:ext cx="7452320" cy="501650"/>
          </a:xfrm>
          <a:prstGeom prst="rect">
            <a:avLst/>
          </a:prstGeom>
          <a:solidFill>
            <a:srgbClr val="297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4" name="Imagen 13">
            <a:extLst>
              <a:ext uri="{FF2B5EF4-FFF2-40B4-BE49-F238E27FC236}">
                <a16:creationId xmlns:a16="http://schemas.microsoft.com/office/drawing/2014/main" id="{47678209-1FA6-43CB-BD72-6F9556D51DE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9512" y="91480"/>
            <a:ext cx="3528392" cy="439029"/>
          </a:xfrm>
          <a:prstGeom prst="rect">
            <a:avLst/>
          </a:prstGeom>
        </p:spPr>
      </p:pic>
      <p:cxnSp>
        <p:nvCxnSpPr>
          <p:cNvPr id="15" name="Conector recto 14">
            <a:extLst>
              <a:ext uri="{FF2B5EF4-FFF2-40B4-BE49-F238E27FC236}">
                <a16:creationId xmlns:a16="http://schemas.microsoft.com/office/drawing/2014/main" id="{F52DA105-675F-4A0C-B969-9903E1627AF7}"/>
              </a:ext>
            </a:extLst>
          </p:cNvPr>
          <p:cNvCxnSpPr/>
          <p:nvPr userDrawn="1"/>
        </p:nvCxnSpPr>
        <p:spPr>
          <a:xfrm>
            <a:off x="0" y="6309320"/>
            <a:ext cx="9144000" cy="0"/>
          </a:xfrm>
          <a:prstGeom prst="line">
            <a:avLst/>
          </a:prstGeom>
          <a:ln w="28575">
            <a:solidFill>
              <a:srgbClr val="297E96"/>
            </a:solidFill>
          </a:ln>
        </p:spPr>
        <p:style>
          <a:lnRef idx="1">
            <a:schemeClr val="dk1"/>
          </a:lnRef>
          <a:fillRef idx="0">
            <a:schemeClr val="dk1"/>
          </a:fillRef>
          <a:effectRef idx="0">
            <a:schemeClr val="dk1"/>
          </a:effectRef>
          <a:fontRef idx="minor">
            <a:schemeClr val="tx1"/>
          </a:fontRef>
        </p:style>
      </p:cxnSp>
      <p:pic>
        <p:nvPicPr>
          <p:cNvPr id="16" name="Imagen 15">
            <a:extLst>
              <a:ext uri="{FF2B5EF4-FFF2-40B4-BE49-F238E27FC236}">
                <a16:creationId xmlns:a16="http://schemas.microsoft.com/office/drawing/2014/main" id="{B071E3CD-B151-479F-A9C1-711914AA00E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823940" y="173833"/>
            <a:ext cx="1136906" cy="274321"/>
          </a:xfrm>
          <a:prstGeom prst="rect">
            <a:avLst/>
          </a:prstGeom>
        </p:spPr>
      </p:pic>
      <p:sp>
        <p:nvSpPr>
          <p:cNvPr id="17" name="Flecha: pentágono 16">
            <a:extLst>
              <a:ext uri="{FF2B5EF4-FFF2-40B4-BE49-F238E27FC236}">
                <a16:creationId xmlns:a16="http://schemas.microsoft.com/office/drawing/2014/main" id="{A3DE7958-1951-4868-B4CF-DC2EB88011BE}"/>
              </a:ext>
            </a:extLst>
          </p:cNvPr>
          <p:cNvSpPr/>
          <p:nvPr userDrawn="1"/>
        </p:nvSpPr>
        <p:spPr>
          <a:xfrm flipH="1">
            <a:off x="6948264" y="6356348"/>
            <a:ext cx="2195736" cy="501652"/>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8" name="Imagen 17">
            <a:extLst>
              <a:ext uri="{FF2B5EF4-FFF2-40B4-BE49-F238E27FC236}">
                <a16:creationId xmlns:a16="http://schemas.microsoft.com/office/drawing/2014/main" id="{3F1E5DEE-C371-4750-9B0B-8DED41A4DA5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308304" y="6434765"/>
            <a:ext cx="1656184" cy="333739"/>
          </a:xfrm>
          <a:prstGeom prst="rect">
            <a:avLst/>
          </a:prstGeom>
          <a:blipFill>
            <a:blip r:embed="rId16"/>
            <a:tile tx="0" ty="0" sx="100000" sy="100000" flip="none" algn="tl"/>
          </a:blipFill>
        </p:spPr>
      </p:pic>
    </p:spTree>
    <p:extLst>
      <p:ext uri="{BB962C8B-B14F-4D97-AF65-F5344CB8AC3E}">
        <p14:creationId xmlns:p14="http://schemas.microsoft.com/office/powerpoint/2010/main" val="2698738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10" Type="http://schemas.microsoft.com/office/2007/relationships/hdphoto" Target="../media/hdphoto2.wdp"/><Relationship Id="rId4" Type="http://schemas.openxmlformats.org/officeDocument/2006/relationships/image" Target="../media/image39.jpeg"/><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dimse.cenepred.gob.pe/simse/" TargetMode="External"/><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26CC85-4652-4E37-84FF-F994D29C61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053"/>
            <a:ext cx="9144000" cy="6848946"/>
          </a:xfrm>
          <a:prstGeom prst="rect">
            <a:avLst/>
          </a:prstGeom>
        </p:spPr>
      </p:pic>
      <p:pic>
        <p:nvPicPr>
          <p:cNvPr id="8" name="Imagen 7">
            <a:extLst>
              <a:ext uri="{FF2B5EF4-FFF2-40B4-BE49-F238E27FC236}">
                <a16:creationId xmlns:a16="http://schemas.microsoft.com/office/drawing/2014/main" id="{6F9B144F-D3BA-4E2F-9115-353A6C2FEF4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t="92806"/>
          <a:stretch/>
        </p:blipFill>
        <p:spPr>
          <a:xfrm>
            <a:off x="3362847" y="2924944"/>
            <a:ext cx="2457653" cy="163563"/>
          </a:xfrm>
          <a:prstGeom prst="rect">
            <a:avLst/>
          </a:prstGeom>
        </p:spPr>
      </p:pic>
      <p:pic>
        <p:nvPicPr>
          <p:cNvPr id="6" name="Imagen 5">
            <a:extLst>
              <a:ext uri="{FF2B5EF4-FFF2-40B4-BE49-F238E27FC236}">
                <a16:creationId xmlns:a16="http://schemas.microsoft.com/office/drawing/2014/main" id="{118B5CCD-9DDD-40E6-B82D-D9FA56C117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8304" y="5777628"/>
            <a:ext cx="1656184" cy="333739"/>
          </a:xfrm>
          <a:prstGeom prst="rect">
            <a:avLst/>
          </a:prstGeom>
          <a:blipFill>
            <a:blip r:embed="rId6"/>
            <a:tile tx="0" ty="0" sx="100000" sy="100000" flip="none" algn="tl"/>
          </a:blipFill>
        </p:spPr>
      </p:pic>
      <p:pic>
        <p:nvPicPr>
          <p:cNvPr id="9" name="Imagen 8">
            <a:extLst>
              <a:ext uri="{FF2B5EF4-FFF2-40B4-BE49-F238E27FC236}">
                <a16:creationId xmlns:a16="http://schemas.microsoft.com/office/drawing/2014/main" id="{B212B3F7-6595-484E-8149-1438DCD5B0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512" y="332656"/>
            <a:ext cx="3168352" cy="394230"/>
          </a:xfrm>
          <a:prstGeom prst="rect">
            <a:avLst/>
          </a:prstGeom>
        </p:spPr>
      </p:pic>
      <p:sp>
        <p:nvSpPr>
          <p:cNvPr id="2" name="CuadroTexto 1">
            <a:extLst>
              <a:ext uri="{FF2B5EF4-FFF2-40B4-BE49-F238E27FC236}">
                <a16:creationId xmlns:a16="http://schemas.microsoft.com/office/drawing/2014/main" id="{0900B1B5-0678-4F8B-B24D-C38B5C61E754}"/>
              </a:ext>
            </a:extLst>
          </p:cNvPr>
          <p:cNvSpPr txBox="1"/>
          <p:nvPr/>
        </p:nvSpPr>
        <p:spPr>
          <a:xfrm>
            <a:off x="1286255" y="3769494"/>
            <a:ext cx="6610836" cy="2523768"/>
          </a:xfrm>
          <a:prstGeom prst="rect">
            <a:avLst/>
          </a:prstGeom>
          <a:noFill/>
        </p:spPr>
        <p:txBody>
          <a:bodyPr wrap="square" rtlCol="0">
            <a:spAutoFit/>
          </a:bodyPr>
          <a:lstStyle/>
          <a:p>
            <a:pPr algn="ctr"/>
            <a:r>
              <a:rPr lang="es-PE" b="1" dirty="0">
                <a:solidFill>
                  <a:srgbClr val="1F7B91"/>
                </a:solidFill>
                <a:latin typeface="Arial" panose="020B0604020202020204" pitchFamily="34" charset="0"/>
                <a:cs typeface="Arial" panose="020B0604020202020204" pitchFamily="34" charset="0"/>
              </a:rPr>
              <a:t>GESTIÓN DEL RIESGO DE DESASTRES</a:t>
            </a:r>
          </a:p>
          <a:p>
            <a:pPr algn="ctr"/>
            <a:endParaRPr lang="es-PE" sz="2800" b="1" dirty="0">
              <a:solidFill>
                <a:srgbClr val="1F7B91"/>
              </a:solidFill>
              <a:latin typeface="Arial" panose="020B0604020202020204" pitchFamily="34" charset="0"/>
              <a:cs typeface="Arial" panose="020B0604020202020204" pitchFamily="34" charset="0"/>
            </a:endParaRPr>
          </a:p>
          <a:p>
            <a:pPr algn="ctr"/>
            <a:endParaRPr lang="es-PE" sz="2800" b="1" dirty="0">
              <a:solidFill>
                <a:srgbClr val="1F7B91"/>
              </a:solidFill>
              <a:latin typeface="Arial" panose="020B0604020202020204" pitchFamily="34" charset="0"/>
              <a:cs typeface="Arial" panose="020B0604020202020204" pitchFamily="34" charset="0"/>
            </a:endParaRPr>
          </a:p>
          <a:p>
            <a:pPr algn="ctr"/>
            <a:endParaRPr lang="es-PE" sz="2800" b="1" dirty="0">
              <a:solidFill>
                <a:srgbClr val="1F7B91"/>
              </a:solidFill>
              <a:latin typeface="Arial" panose="020B0604020202020204" pitchFamily="34" charset="0"/>
              <a:cs typeface="Arial" panose="020B0604020202020204" pitchFamily="34" charset="0"/>
            </a:endParaRPr>
          </a:p>
          <a:p>
            <a:pPr algn="ctr"/>
            <a:r>
              <a:rPr lang="es-PE" sz="1600" b="1" dirty="0">
                <a:solidFill>
                  <a:srgbClr val="1F7B91"/>
                </a:solidFill>
                <a:latin typeface="Arial" panose="020B0604020202020204" pitchFamily="34" charset="0"/>
                <a:cs typeface="Arial" panose="020B0604020202020204" pitchFamily="34" charset="0"/>
              </a:rPr>
              <a:t>Abog. Javier Juan Pinillos Chunga</a:t>
            </a:r>
          </a:p>
          <a:p>
            <a:pPr algn="ctr"/>
            <a:r>
              <a:rPr lang="es-PE" sz="1200" b="1" dirty="0">
                <a:solidFill>
                  <a:srgbClr val="1F7B91"/>
                </a:solidFill>
                <a:latin typeface="Arial" panose="020B0604020202020204" pitchFamily="34" charset="0"/>
                <a:cs typeface="Arial" panose="020B0604020202020204" pitchFamily="34" charset="0"/>
              </a:rPr>
              <a:t>Jefe de la Oficina de Asesoría Jurídica</a:t>
            </a:r>
            <a:endParaRPr lang="es-PE" sz="1600" b="1" dirty="0">
              <a:solidFill>
                <a:srgbClr val="1F7B91"/>
              </a:solidFill>
              <a:latin typeface="Arial" panose="020B0604020202020204" pitchFamily="34" charset="0"/>
              <a:cs typeface="Arial" panose="020B0604020202020204" pitchFamily="34" charset="0"/>
            </a:endParaRPr>
          </a:p>
          <a:p>
            <a:pPr algn="ctr"/>
            <a:endParaRPr lang="es-PE" sz="2800" b="1" dirty="0">
              <a:solidFill>
                <a:srgbClr val="1F7B9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2967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2699792" y="2535485"/>
            <a:ext cx="468052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endParaRPr lang="es-PE" sz="2800" dirty="0"/>
          </a:p>
        </p:txBody>
      </p:sp>
      <p:sp>
        <p:nvSpPr>
          <p:cNvPr id="7" name="18 Flecha curvada hacia abajo"/>
          <p:cNvSpPr/>
          <p:nvPr/>
        </p:nvSpPr>
        <p:spPr>
          <a:xfrm rot="8192677">
            <a:off x="7410789" y="5077507"/>
            <a:ext cx="924494" cy="355165"/>
          </a:xfrm>
          <a:prstGeom prst="curved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PE">
              <a:solidFill>
                <a:schemeClr val="tx1"/>
              </a:solidFill>
              <a:latin typeface="Corbel" pitchFamily="34" charset="0"/>
            </a:endParaRPr>
          </a:p>
        </p:txBody>
      </p:sp>
      <p:sp>
        <p:nvSpPr>
          <p:cNvPr id="8" name="19 Elipse"/>
          <p:cNvSpPr/>
          <p:nvPr/>
        </p:nvSpPr>
        <p:spPr>
          <a:xfrm>
            <a:off x="5329004" y="4983872"/>
            <a:ext cx="2039346" cy="1302196"/>
          </a:xfrm>
          <a:prstGeom prst="ellipse">
            <a:avLst/>
          </a:prstGeom>
          <a:solidFill>
            <a:srgbClr val="E5782E"/>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r>
              <a:rPr lang="es-ES" sz="1600" b="1" dirty="0">
                <a:solidFill>
                  <a:schemeClr val="bg1"/>
                </a:solidFill>
                <a:latin typeface="Arial Narrow" panose="020B0606020202030204" pitchFamily="34" charset="0"/>
                <a:cs typeface="Arial" pitchFamily="34" charset="0"/>
              </a:rPr>
              <a:t>4. </a:t>
            </a:r>
          </a:p>
          <a:p>
            <a:pPr algn="ctr" eaLnBrk="1" fontAlgn="auto" hangingPunct="1">
              <a:spcBef>
                <a:spcPts val="0"/>
              </a:spcBef>
              <a:spcAft>
                <a:spcPts val="0"/>
              </a:spcAft>
              <a:defRPr/>
            </a:pPr>
            <a:r>
              <a:rPr lang="es-ES" sz="1600" b="1" dirty="0">
                <a:solidFill>
                  <a:schemeClr val="bg1"/>
                </a:solidFill>
                <a:latin typeface="Arial Narrow" panose="020B0606020202030204" pitchFamily="34" charset="0"/>
                <a:cs typeface="Arial" pitchFamily="34" charset="0"/>
              </a:rPr>
              <a:t>Preparación</a:t>
            </a:r>
          </a:p>
          <a:p>
            <a:pPr algn="ctr">
              <a:defRPr/>
            </a:pPr>
            <a:r>
              <a:rPr lang="es-ES" sz="1600" b="1" dirty="0">
                <a:solidFill>
                  <a:schemeClr val="bg1"/>
                </a:solidFill>
                <a:latin typeface="Arial Narrow" panose="020B0606020202030204" pitchFamily="34" charset="0"/>
                <a:cs typeface="Arial" pitchFamily="34" charset="0"/>
              </a:rPr>
              <a:t>INDECI</a:t>
            </a:r>
          </a:p>
        </p:txBody>
      </p:sp>
      <p:sp>
        <p:nvSpPr>
          <p:cNvPr id="9" name="29 CuadroTexto"/>
          <p:cNvSpPr txBox="1"/>
          <p:nvPr/>
        </p:nvSpPr>
        <p:spPr>
          <a:xfrm rot="898039">
            <a:off x="2702544" y="3949596"/>
            <a:ext cx="3205857" cy="338554"/>
          </a:xfrm>
          <a:prstGeom prst="rect">
            <a:avLst/>
          </a:prstGeom>
          <a:noFill/>
        </p:spPr>
        <p:txBody>
          <a:bodyPr wrap="square" rtlCol="0">
            <a:spAutoFit/>
          </a:bodyPr>
          <a:lstStyle/>
          <a:p>
            <a:pPr algn="ctr"/>
            <a:r>
              <a:rPr lang="es-ES" sz="1600" b="1" dirty="0">
                <a:solidFill>
                  <a:schemeClr val="accent2"/>
                </a:solidFill>
                <a:latin typeface="Arial" panose="020B0604020202020204" pitchFamily="34" charset="0"/>
                <a:cs typeface="Arial" panose="020B0604020202020204" pitchFamily="34" charset="0"/>
              </a:rPr>
              <a:t>COMPONENTE REACTIVO</a:t>
            </a:r>
          </a:p>
        </p:txBody>
      </p:sp>
      <p:sp>
        <p:nvSpPr>
          <p:cNvPr id="10" name="31 CuadroTexto"/>
          <p:cNvSpPr txBox="1"/>
          <p:nvPr/>
        </p:nvSpPr>
        <p:spPr>
          <a:xfrm rot="914701">
            <a:off x="2886686" y="3147230"/>
            <a:ext cx="3258197" cy="584775"/>
          </a:xfrm>
          <a:prstGeom prst="rect">
            <a:avLst/>
          </a:prstGeom>
          <a:noFill/>
        </p:spPr>
        <p:txBody>
          <a:bodyPr wrap="square" rtlCol="0">
            <a:spAutoFit/>
          </a:bodyPr>
          <a:lstStyle/>
          <a:p>
            <a:pPr algn="ctr"/>
            <a:r>
              <a:rPr lang="es-ES" sz="1600" b="1" dirty="0">
                <a:solidFill>
                  <a:srgbClr val="1F7B91"/>
                </a:solidFill>
                <a:latin typeface="Arial" panose="020B0604020202020204" pitchFamily="34" charset="0"/>
                <a:cs typeface="Arial" panose="020B0604020202020204" pitchFamily="34" charset="0"/>
              </a:rPr>
              <a:t>COMPONENTES PROSPECTIVO Y CORRECTIVO</a:t>
            </a:r>
          </a:p>
        </p:txBody>
      </p:sp>
      <p:cxnSp>
        <p:nvCxnSpPr>
          <p:cNvPr id="11" name="7 Conector recto"/>
          <p:cNvCxnSpPr/>
          <p:nvPr/>
        </p:nvCxnSpPr>
        <p:spPr>
          <a:xfrm flipH="1" flipV="1">
            <a:off x="1085850" y="2933028"/>
            <a:ext cx="6356412" cy="1737326"/>
          </a:xfrm>
          <a:prstGeom prst="line">
            <a:avLst/>
          </a:prstGeom>
          <a:ln w="76200">
            <a:solidFill>
              <a:schemeClr val="tx1">
                <a:lumMod val="50000"/>
                <a:lumOff val="50000"/>
              </a:schemeClr>
            </a:solidFill>
            <a:prstDash val="lgDash"/>
          </a:ln>
        </p:spPr>
        <p:style>
          <a:lnRef idx="3">
            <a:schemeClr val="accent1"/>
          </a:lnRef>
          <a:fillRef idx="0">
            <a:schemeClr val="accent1"/>
          </a:fillRef>
          <a:effectRef idx="2">
            <a:schemeClr val="accent1"/>
          </a:effectRef>
          <a:fontRef idx="minor">
            <a:schemeClr val="tx1"/>
          </a:fontRef>
        </p:style>
      </p:cxnSp>
      <p:sp>
        <p:nvSpPr>
          <p:cNvPr id="12" name="19 Elipse"/>
          <p:cNvSpPr/>
          <p:nvPr/>
        </p:nvSpPr>
        <p:spPr>
          <a:xfrm>
            <a:off x="1808987" y="4983872"/>
            <a:ext cx="2039346" cy="1302196"/>
          </a:xfrm>
          <a:prstGeom prst="ellipse">
            <a:avLst/>
          </a:prstGeom>
          <a:solidFill>
            <a:srgbClr val="E5782E"/>
          </a:solidFill>
          <a:ln>
            <a:solidFill>
              <a:srgbClr val="AF5B2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r>
              <a:rPr lang="es-ES" sz="1600" b="1" dirty="0">
                <a:solidFill>
                  <a:schemeClr val="bg1"/>
                </a:solidFill>
                <a:latin typeface="Arial Narrow" panose="020B0606020202030204" pitchFamily="34" charset="0"/>
                <a:cs typeface="Arial" pitchFamily="34" charset="0"/>
              </a:rPr>
              <a:t>5. </a:t>
            </a:r>
          </a:p>
          <a:p>
            <a:pPr algn="ctr" eaLnBrk="1" fontAlgn="auto" hangingPunct="1">
              <a:spcBef>
                <a:spcPts val="0"/>
              </a:spcBef>
              <a:spcAft>
                <a:spcPts val="0"/>
              </a:spcAft>
              <a:defRPr/>
            </a:pPr>
            <a:r>
              <a:rPr lang="es-ES" sz="1600" b="1" dirty="0">
                <a:solidFill>
                  <a:schemeClr val="bg1"/>
                </a:solidFill>
                <a:latin typeface="Arial Narrow" panose="020B0606020202030204" pitchFamily="34" charset="0"/>
                <a:cs typeface="Arial" pitchFamily="34" charset="0"/>
              </a:rPr>
              <a:t>Respuesta</a:t>
            </a:r>
          </a:p>
          <a:p>
            <a:pPr algn="ctr">
              <a:defRPr/>
            </a:pPr>
            <a:r>
              <a:rPr lang="es-ES" sz="1600" b="1" dirty="0">
                <a:solidFill>
                  <a:schemeClr val="bg1"/>
                </a:solidFill>
                <a:latin typeface="Arial Narrow" panose="020B0606020202030204" pitchFamily="34" charset="0"/>
                <a:cs typeface="Arial" pitchFamily="34" charset="0"/>
              </a:rPr>
              <a:t>INDECI</a:t>
            </a:r>
          </a:p>
        </p:txBody>
      </p:sp>
      <p:sp>
        <p:nvSpPr>
          <p:cNvPr id="13" name="19 Elipse"/>
          <p:cNvSpPr/>
          <p:nvPr/>
        </p:nvSpPr>
        <p:spPr>
          <a:xfrm>
            <a:off x="682065" y="1556019"/>
            <a:ext cx="2039346" cy="1302196"/>
          </a:xfrm>
          <a:prstGeom prst="ellipse">
            <a:avLst/>
          </a:prstGeom>
          <a:solidFill>
            <a:srgbClr val="1F7B91"/>
          </a:solidFill>
          <a:ln>
            <a:solidFill>
              <a:schemeClr val="tx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r>
              <a:rPr lang="es-ES" sz="1600" b="1" dirty="0">
                <a:solidFill>
                  <a:schemeClr val="bg1"/>
                </a:solidFill>
                <a:latin typeface="Arial Narrow" panose="020B0606020202030204" pitchFamily="34" charset="0"/>
                <a:cs typeface="Arial" pitchFamily="34" charset="0"/>
              </a:rPr>
              <a:t>7. </a:t>
            </a:r>
          </a:p>
          <a:p>
            <a:pPr algn="ctr" eaLnBrk="1" fontAlgn="auto" hangingPunct="1">
              <a:spcBef>
                <a:spcPts val="0"/>
              </a:spcBef>
              <a:spcAft>
                <a:spcPts val="0"/>
              </a:spcAft>
              <a:defRPr/>
            </a:pPr>
            <a:r>
              <a:rPr lang="es-ES" sz="1600" b="1" dirty="0">
                <a:solidFill>
                  <a:schemeClr val="bg1"/>
                </a:solidFill>
                <a:latin typeface="Arial Narrow" panose="020B0606020202030204" pitchFamily="34" charset="0"/>
                <a:cs typeface="Arial" pitchFamily="34" charset="0"/>
              </a:rPr>
              <a:t>Reconstrucción</a:t>
            </a:r>
          </a:p>
          <a:p>
            <a:pPr algn="ctr">
              <a:defRPr/>
            </a:pPr>
            <a:r>
              <a:rPr lang="es-ES" sz="1600" b="1" dirty="0">
                <a:solidFill>
                  <a:schemeClr val="bg1"/>
                </a:solidFill>
                <a:latin typeface="Arial Narrow" panose="020B0606020202030204" pitchFamily="34" charset="0"/>
                <a:cs typeface="Arial" pitchFamily="34" charset="0"/>
              </a:rPr>
              <a:t>CENEPRED</a:t>
            </a:r>
          </a:p>
        </p:txBody>
      </p:sp>
      <p:sp>
        <p:nvSpPr>
          <p:cNvPr id="14" name="19 Elipse"/>
          <p:cNvSpPr/>
          <p:nvPr/>
        </p:nvSpPr>
        <p:spPr>
          <a:xfrm>
            <a:off x="3552327" y="860234"/>
            <a:ext cx="2039346" cy="1302196"/>
          </a:xfrm>
          <a:prstGeom prst="ellipse">
            <a:avLst/>
          </a:prstGeom>
          <a:solidFill>
            <a:srgbClr val="1F7B91"/>
          </a:solidFill>
          <a:ln>
            <a:solidFill>
              <a:schemeClr val="tx2">
                <a:lumMod val="75000"/>
              </a:schemeClr>
            </a:solidFill>
          </a:ln>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r>
              <a:rPr lang="es-ES" sz="1600" b="1" dirty="0">
                <a:solidFill>
                  <a:schemeClr val="bg1"/>
                </a:solidFill>
                <a:latin typeface="Arial Narrow" panose="020B0606020202030204" pitchFamily="34" charset="0"/>
                <a:cs typeface="Arial" pitchFamily="34" charset="0"/>
              </a:rPr>
              <a:t>1. </a:t>
            </a:r>
          </a:p>
          <a:p>
            <a:pPr algn="ctr" eaLnBrk="1" fontAlgn="auto" hangingPunct="1">
              <a:spcBef>
                <a:spcPts val="0"/>
              </a:spcBef>
              <a:spcAft>
                <a:spcPts val="0"/>
              </a:spcAft>
              <a:defRPr/>
            </a:pPr>
            <a:r>
              <a:rPr lang="es-ES" sz="1600" b="1" dirty="0">
                <a:solidFill>
                  <a:schemeClr val="bg1"/>
                </a:solidFill>
                <a:latin typeface="Arial Narrow" panose="020B0606020202030204" pitchFamily="34" charset="0"/>
                <a:cs typeface="Arial" pitchFamily="34" charset="0"/>
              </a:rPr>
              <a:t>Estimación</a:t>
            </a:r>
          </a:p>
          <a:p>
            <a:pPr algn="ctr">
              <a:defRPr/>
            </a:pPr>
            <a:r>
              <a:rPr lang="es-ES" sz="1600" b="1" dirty="0">
                <a:solidFill>
                  <a:schemeClr val="bg1"/>
                </a:solidFill>
                <a:latin typeface="Arial Narrow" panose="020B0606020202030204" pitchFamily="34" charset="0"/>
                <a:cs typeface="Arial" pitchFamily="34" charset="0"/>
              </a:rPr>
              <a:t>CENEPRED</a:t>
            </a:r>
          </a:p>
        </p:txBody>
      </p:sp>
      <p:sp>
        <p:nvSpPr>
          <p:cNvPr id="15" name="19 Elipse"/>
          <p:cNvSpPr/>
          <p:nvPr/>
        </p:nvSpPr>
        <p:spPr>
          <a:xfrm>
            <a:off x="6422589" y="1556019"/>
            <a:ext cx="2039346" cy="1302196"/>
          </a:xfrm>
          <a:prstGeom prst="ellipse">
            <a:avLst/>
          </a:prstGeom>
          <a:solidFill>
            <a:srgbClr val="1F7B91"/>
          </a:solidFill>
          <a:ln>
            <a:solidFill>
              <a:srgbClr val="2D4F62"/>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r>
              <a:rPr lang="es-ES" sz="1600" b="1" dirty="0">
                <a:solidFill>
                  <a:schemeClr val="bg1"/>
                </a:solidFill>
                <a:latin typeface="Arial Narrow" panose="020B0606020202030204" pitchFamily="34" charset="0"/>
                <a:cs typeface="Arial" pitchFamily="34" charset="0"/>
              </a:rPr>
              <a:t>2. </a:t>
            </a:r>
          </a:p>
          <a:p>
            <a:pPr algn="ctr" eaLnBrk="1" fontAlgn="auto" hangingPunct="1">
              <a:spcBef>
                <a:spcPts val="0"/>
              </a:spcBef>
              <a:spcAft>
                <a:spcPts val="0"/>
              </a:spcAft>
              <a:defRPr/>
            </a:pPr>
            <a:r>
              <a:rPr lang="es-ES" sz="1600" b="1" dirty="0">
                <a:solidFill>
                  <a:schemeClr val="bg1"/>
                </a:solidFill>
                <a:latin typeface="Arial Narrow" panose="020B0606020202030204" pitchFamily="34" charset="0"/>
                <a:cs typeface="Arial" pitchFamily="34" charset="0"/>
              </a:rPr>
              <a:t>Prevención</a:t>
            </a:r>
          </a:p>
          <a:p>
            <a:pPr algn="ctr">
              <a:defRPr/>
            </a:pPr>
            <a:r>
              <a:rPr lang="es-ES" sz="1600" b="1" dirty="0">
                <a:solidFill>
                  <a:schemeClr val="bg1"/>
                </a:solidFill>
                <a:latin typeface="Arial Narrow" panose="020B0606020202030204" pitchFamily="34" charset="0"/>
                <a:cs typeface="Arial" pitchFamily="34" charset="0"/>
              </a:rPr>
              <a:t>CENEPRED</a:t>
            </a:r>
          </a:p>
        </p:txBody>
      </p:sp>
      <p:sp>
        <p:nvSpPr>
          <p:cNvPr id="16" name="19 Elipse"/>
          <p:cNvSpPr/>
          <p:nvPr/>
        </p:nvSpPr>
        <p:spPr>
          <a:xfrm>
            <a:off x="6914024" y="3309770"/>
            <a:ext cx="2039346" cy="1302196"/>
          </a:xfrm>
          <a:prstGeom prst="ellipse">
            <a:avLst/>
          </a:prstGeom>
          <a:solidFill>
            <a:srgbClr val="1F7B91"/>
          </a:solidFill>
          <a:ln>
            <a:solidFill>
              <a:srgbClr val="2D4F62"/>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r>
              <a:rPr lang="es-ES" sz="1600" b="1" dirty="0">
                <a:solidFill>
                  <a:schemeClr val="bg1"/>
                </a:solidFill>
                <a:latin typeface="Arial Narrow" panose="020B0606020202030204" pitchFamily="34" charset="0"/>
                <a:cs typeface="Arial" pitchFamily="34" charset="0"/>
              </a:rPr>
              <a:t>3. </a:t>
            </a:r>
          </a:p>
          <a:p>
            <a:pPr algn="ctr" eaLnBrk="1" fontAlgn="auto" hangingPunct="1">
              <a:spcBef>
                <a:spcPts val="0"/>
              </a:spcBef>
              <a:spcAft>
                <a:spcPts val="0"/>
              </a:spcAft>
              <a:defRPr/>
            </a:pPr>
            <a:r>
              <a:rPr lang="es-ES" sz="1600" b="1" dirty="0">
                <a:solidFill>
                  <a:schemeClr val="bg1"/>
                </a:solidFill>
                <a:latin typeface="Arial Narrow" panose="020B0606020202030204" pitchFamily="34" charset="0"/>
                <a:cs typeface="Arial" pitchFamily="34" charset="0"/>
              </a:rPr>
              <a:t>Reducción</a:t>
            </a:r>
          </a:p>
          <a:p>
            <a:pPr algn="ctr">
              <a:defRPr/>
            </a:pPr>
            <a:r>
              <a:rPr lang="es-ES" sz="1600" b="1" dirty="0">
                <a:solidFill>
                  <a:schemeClr val="bg1"/>
                </a:solidFill>
                <a:latin typeface="Arial Narrow" panose="020B0606020202030204" pitchFamily="34" charset="0"/>
                <a:cs typeface="Arial" pitchFamily="34" charset="0"/>
              </a:rPr>
              <a:t>CENEPRED</a:t>
            </a:r>
          </a:p>
        </p:txBody>
      </p:sp>
      <p:sp>
        <p:nvSpPr>
          <p:cNvPr id="17" name="19 Elipse"/>
          <p:cNvSpPr/>
          <p:nvPr/>
        </p:nvSpPr>
        <p:spPr>
          <a:xfrm>
            <a:off x="171160" y="3406443"/>
            <a:ext cx="2039346" cy="1302196"/>
          </a:xfrm>
          <a:prstGeom prst="ellipse">
            <a:avLst/>
          </a:prstGeom>
          <a:solidFill>
            <a:srgbClr val="E5782E"/>
          </a:solidFill>
          <a:ln>
            <a:solidFill>
              <a:srgbClr val="AF5B2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r>
              <a:rPr lang="es-ES" sz="1600" b="1" dirty="0">
                <a:solidFill>
                  <a:schemeClr val="bg1"/>
                </a:solidFill>
                <a:latin typeface="Arial Narrow" panose="020B0606020202030204" pitchFamily="34" charset="0"/>
                <a:cs typeface="Arial" pitchFamily="34" charset="0"/>
              </a:rPr>
              <a:t>6. </a:t>
            </a:r>
          </a:p>
          <a:p>
            <a:pPr algn="ctr" eaLnBrk="1" fontAlgn="auto" hangingPunct="1">
              <a:spcBef>
                <a:spcPts val="0"/>
              </a:spcBef>
              <a:spcAft>
                <a:spcPts val="0"/>
              </a:spcAft>
              <a:defRPr/>
            </a:pPr>
            <a:r>
              <a:rPr lang="es-ES" sz="1600" b="1" dirty="0">
                <a:solidFill>
                  <a:schemeClr val="bg1"/>
                </a:solidFill>
                <a:latin typeface="Arial Narrow" panose="020B0606020202030204" pitchFamily="34" charset="0"/>
                <a:cs typeface="Arial" pitchFamily="34" charset="0"/>
              </a:rPr>
              <a:t>Rehabilitación</a:t>
            </a:r>
          </a:p>
          <a:p>
            <a:pPr algn="ctr">
              <a:defRPr/>
            </a:pPr>
            <a:r>
              <a:rPr lang="es-ES" sz="1600" b="1" dirty="0">
                <a:solidFill>
                  <a:schemeClr val="bg1"/>
                </a:solidFill>
                <a:latin typeface="Arial Narrow" panose="020B0606020202030204" pitchFamily="34" charset="0"/>
                <a:cs typeface="Arial" pitchFamily="34" charset="0"/>
              </a:rPr>
              <a:t>INDECI</a:t>
            </a:r>
          </a:p>
        </p:txBody>
      </p:sp>
      <p:sp>
        <p:nvSpPr>
          <p:cNvPr id="18" name="18 Flecha curvada hacia abajo"/>
          <p:cNvSpPr/>
          <p:nvPr/>
        </p:nvSpPr>
        <p:spPr>
          <a:xfrm rot="5162697">
            <a:off x="8282080" y="2805778"/>
            <a:ext cx="924494" cy="355165"/>
          </a:xfrm>
          <a:prstGeom prst="curved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PE">
              <a:solidFill>
                <a:schemeClr val="tx1"/>
              </a:solidFill>
              <a:latin typeface="Corbel" pitchFamily="34" charset="0"/>
            </a:endParaRPr>
          </a:p>
        </p:txBody>
      </p:sp>
      <p:sp>
        <p:nvSpPr>
          <p:cNvPr id="19" name="18 Flecha curvada hacia abajo"/>
          <p:cNvSpPr/>
          <p:nvPr/>
        </p:nvSpPr>
        <p:spPr>
          <a:xfrm rot="1155021">
            <a:off x="5798667" y="1128330"/>
            <a:ext cx="924494" cy="355165"/>
          </a:xfrm>
          <a:prstGeom prst="curved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PE">
              <a:solidFill>
                <a:schemeClr val="tx1"/>
              </a:solidFill>
              <a:latin typeface="Corbel" pitchFamily="34" charset="0"/>
            </a:endParaRPr>
          </a:p>
        </p:txBody>
      </p:sp>
      <p:sp>
        <p:nvSpPr>
          <p:cNvPr id="20" name="18 Flecha curvada hacia abajo"/>
          <p:cNvSpPr/>
          <p:nvPr/>
        </p:nvSpPr>
        <p:spPr>
          <a:xfrm rot="11009589">
            <a:off x="4005221" y="5911748"/>
            <a:ext cx="1209392" cy="355165"/>
          </a:xfrm>
          <a:prstGeom prst="curved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PE">
              <a:solidFill>
                <a:schemeClr val="tx1"/>
              </a:solidFill>
              <a:latin typeface="Corbel" pitchFamily="34" charset="0"/>
            </a:endParaRPr>
          </a:p>
        </p:txBody>
      </p:sp>
      <p:sp>
        <p:nvSpPr>
          <p:cNvPr id="21" name="18 Flecha curvada hacia abajo"/>
          <p:cNvSpPr/>
          <p:nvPr/>
        </p:nvSpPr>
        <p:spPr>
          <a:xfrm rot="13675277">
            <a:off x="767754" y="5092768"/>
            <a:ext cx="924494" cy="355165"/>
          </a:xfrm>
          <a:prstGeom prst="curved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PE">
              <a:solidFill>
                <a:schemeClr val="tx1"/>
              </a:solidFill>
              <a:latin typeface="Corbel" pitchFamily="34" charset="0"/>
            </a:endParaRPr>
          </a:p>
        </p:txBody>
      </p:sp>
      <p:sp>
        <p:nvSpPr>
          <p:cNvPr id="22" name="18 Flecha curvada hacia abajo"/>
          <p:cNvSpPr/>
          <p:nvPr/>
        </p:nvSpPr>
        <p:spPr>
          <a:xfrm rot="17179748">
            <a:off x="-1099" y="2755446"/>
            <a:ext cx="924494" cy="355165"/>
          </a:xfrm>
          <a:prstGeom prst="curved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PE">
              <a:solidFill>
                <a:schemeClr val="tx1"/>
              </a:solidFill>
              <a:latin typeface="Corbel" pitchFamily="34" charset="0"/>
            </a:endParaRPr>
          </a:p>
        </p:txBody>
      </p:sp>
      <p:sp>
        <p:nvSpPr>
          <p:cNvPr id="23" name="18 Flecha curvada hacia abajo"/>
          <p:cNvSpPr/>
          <p:nvPr/>
        </p:nvSpPr>
        <p:spPr>
          <a:xfrm rot="20555061">
            <a:off x="2485304" y="1117887"/>
            <a:ext cx="924494" cy="355165"/>
          </a:xfrm>
          <a:prstGeom prst="curved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PE">
              <a:solidFill>
                <a:schemeClr val="tx1"/>
              </a:solidFill>
              <a:latin typeface="Corbel" pitchFamily="34" charset="0"/>
            </a:endParaRPr>
          </a:p>
        </p:txBody>
      </p:sp>
      <p:pic>
        <p:nvPicPr>
          <p:cNvPr id="24" name="Imagen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8089354" y="192725"/>
            <a:ext cx="802204" cy="45719"/>
          </a:xfrm>
          <a:prstGeom prst="rect">
            <a:avLst/>
          </a:prstGeom>
        </p:spPr>
      </p:pic>
      <p:sp>
        <p:nvSpPr>
          <p:cNvPr id="25" name="4 Explosión 2"/>
          <p:cNvSpPr/>
          <p:nvPr/>
        </p:nvSpPr>
        <p:spPr>
          <a:xfrm>
            <a:off x="3817896" y="4760570"/>
            <a:ext cx="1742779" cy="917975"/>
          </a:xfrm>
          <a:prstGeom prst="irregularSeal2">
            <a:avLst/>
          </a:prstGeom>
          <a:solidFill>
            <a:schemeClr val="bg2">
              <a:lumMod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ES" sz="1200" b="1" dirty="0"/>
          </a:p>
        </p:txBody>
      </p:sp>
      <p:sp>
        <p:nvSpPr>
          <p:cNvPr id="26" name="31 CuadroTexto"/>
          <p:cNvSpPr txBox="1"/>
          <p:nvPr/>
        </p:nvSpPr>
        <p:spPr>
          <a:xfrm>
            <a:off x="4112735" y="5073273"/>
            <a:ext cx="1073475" cy="338554"/>
          </a:xfrm>
          <a:prstGeom prst="rect">
            <a:avLst/>
          </a:prstGeom>
          <a:noFill/>
        </p:spPr>
        <p:txBody>
          <a:bodyPr wrap="square" rtlCol="0">
            <a:spAutoFit/>
          </a:bodyPr>
          <a:lstStyle/>
          <a:p>
            <a:pPr algn="ctr"/>
            <a:r>
              <a:rPr lang="es-ES" sz="1600" b="1" dirty="0">
                <a:solidFill>
                  <a:schemeClr val="bg1"/>
                </a:solidFill>
              </a:rPr>
              <a:t>DESASTRE</a:t>
            </a:r>
          </a:p>
        </p:txBody>
      </p:sp>
      <p:sp>
        <p:nvSpPr>
          <p:cNvPr id="28" name="Marcador de contenido 2"/>
          <p:cNvSpPr txBox="1">
            <a:spLocks/>
          </p:cNvSpPr>
          <p:nvPr/>
        </p:nvSpPr>
        <p:spPr>
          <a:xfrm>
            <a:off x="177675" y="232121"/>
            <a:ext cx="7190676" cy="5533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pPr>
            <a:endParaRPr lang="es-PE" sz="1800" b="1" dirty="0">
              <a:solidFill>
                <a:srgbClr val="1F7B91"/>
              </a:solidFill>
              <a:latin typeface="Arial" panose="020B0604020202020204" pitchFamily="34" charset="0"/>
              <a:cs typeface="Arial" panose="020B0604020202020204" pitchFamily="34" charset="0"/>
            </a:endParaRPr>
          </a:p>
          <a:p>
            <a:pPr algn="l">
              <a:spcBef>
                <a:spcPct val="0"/>
              </a:spcBef>
            </a:pPr>
            <a:r>
              <a:rPr lang="es-PE" sz="1800" b="1" dirty="0">
                <a:solidFill>
                  <a:srgbClr val="1F7B91"/>
                </a:solidFill>
                <a:latin typeface="Arial" panose="020B0604020202020204" pitchFamily="34" charset="0"/>
                <a:cs typeface="Arial" panose="020B0604020202020204" pitchFamily="34" charset="0"/>
              </a:rPr>
              <a:t>COMPONENTES Y PROCESOS DE LA GESTIÓN DEL RIESGO DE DESASTRES</a:t>
            </a:r>
          </a:p>
        </p:txBody>
      </p:sp>
    </p:spTree>
    <p:extLst>
      <p:ext uri="{BB962C8B-B14F-4D97-AF65-F5344CB8AC3E}">
        <p14:creationId xmlns:p14="http://schemas.microsoft.com/office/powerpoint/2010/main" val="2585029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a:extLst>
              <a:ext uri="{FF2B5EF4-FFF2-40B4-BE49-F238E27FC236}">
                <a16:creationId xmlns:a16="http://schemas.microsoft.com/office/drawing/2014/main" id="{8BE02B8A-F0D4-4DEB-AE97-1EEE0001989B}"/>
              </a:ext>
            </a:extLst>
          </p:cNvPr>
          <p:cNvSpPr txBox="1">
            <a:spLocks/>
          </p:cNvSpPr>
          <p:nvPr/>
        </p:nvSpPr>
        <p:spPr>
          <a:xfrm>
            <a:off x="506412" y="1441384"/>
            <a:ext cx="8070660" cy="75298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lnSpc>
                <a:spcPct val="100000"/>
              </a:lnSpc>
              <a:spcBef>
                <a:spcPts val="1000"/>
              </a:spcBef>
              <a:buClr>
                <a:srgbClr val="1F7B91"/>
              </a:buClr>
              <a:defRPr/>
            </a:pPr>
            <a:r>
              <a:rPr lang="es-PE" sz="1600" dirty="0">
                <a:solidFill>
                  <a:prstClr val="black"/>
                </a:solidFill>
                <a:latin typeface="Arial" panose="020B0604020202020204" pitchFamily="34" charset="0"/>
                <a:cs typeface="Arial" panose="020B0604020202020204" pitchFamily="34" charset="0"/>
              </a:rPr>
              <a:t>Tiene por objeto reglamentar la Ley N° 29664, para el desarrollo de sus componentes, procesos, procedimientos y roles de las entidades conformantes del SINAGERD.</a:t>
            </a:r>
          </a:p>
        </p:txBody>
      </p:sp>
      <p:sp>
        <p:nvSpPr>
          <p:cNvPr id="4" name="Rectángulo 3">
            <a:extLst>
              <a:ext uri="{FF2B5EF4-FFF2-40B4-BE49-F238E27FC236}">
                <a16:creationId xmlns:a16="http://schemas.microsoft.com/office/drawing/2014/main" id="{4DF4D8AB-F508-42AE-8908-996DB3732934}"/>
              </a:ext>
            </a:extLst>
          </p:cNvPr>
          <p:cNvSpPr/>
          <p:nvPr/>
        </p:nvSpPr>
        <p:spPr>
          <a:xfrm>
            <a:off x="506413" y="4093177"/>
            <a:ext cx="5190718" cy="1323439"/>
          </a:xfrm>
          <a:prstGeom prst="rect">
            <a:avLst/>
          </a:prstGeom>
        </p:spPr>
        <p:txBody>
          <a:bodyPr wrap="square">
            <a:spAutoFit/>
          </a:bodyPr>
          <a:lstStyle/>
          <a:p>
            <a:pPr lvl="0" algn="just" eaLnBrk="0" fontAlgn="base" hangingPunct="0">
              <a:spcBef>
                <a:spcPct val="0"/>
              </a:spcBef>
              <a:spcAft>
                <a:spcPct val="0"/>
              </a:spcAft>
              <a:defRPr/>
            </a:pPr>
            <a:r>
              <a:rPr lang="es-ES" sz="1600" b="1" dirty="0">
                <a:solidFill>
                  <a:prstClr val="black"/>
                </a:solidFill>
                <a:latin typeface="Arial" panose="020B0604020202020204" pitchFamily="34" charset="0"/>
                <a:cs typeface="Arial" panose="020B0604020202020204" pitchFamily="34" charset="0"/>
              </a:rPr>
              <a:t>11.3</a:t>
            </a:r>
            <a:r>
              <a:rPr lang="es-ES" sz="1600" dirty="0">
                <a:solidFill>
                  <a:prstClr val="black"/>
                </a:solidFill>
                <a:latin typeface="Arial" panose="020B0604020202020204" pitchFamily="34" charset="0"/>
                <a:cs typeface="Arial" panose="020B0604020202020204" pitchFamily="34" charset="0"/>
              </a:rPr>
              <a:t> Los Gobiernos Regionales y Locales </a:t>
            </a:r>
            <a:r>
              <a:rPr lang="es-ES" sz="1600" u="sng" dirty="0">
                <a:solidFill>
                  <a:prstClr val="black"/>
                </a:solidFill>
                <a:latin typeface="Arial" panose="020B0604020202020204" pitchFamily="34" charset="0"/>
                <a:cs typeface="Arial" panose="020B0604020202020204" pitchFamily="34" charset="0"/>
              </a:rPr>
              <a:t>identifican el nivel de riesgo</a:t>
            </a:r>
            <a:r>
              <a:rPr lang="es-ES" sz="1600" dirty="0">
                <a:solidFill>
                  <a:prstClr val="black"/>
                </a:solidFill>
                <a:latin typeface="Arial" panose="020B0604020202020204" pitchFamily="34" charset="0"/>
                <a:cs typeface="Arial" panose="020B0604020202020204" pitchFamily="34" charset="0"/>
              </a:rPr>
              <a:t> existente en sus áreas de jurisdicción y establecen un plan de gestión correctiva del riesgo, en el cual se establecen medidas de carácter permanente en el contexto del desarrollo e inversión. </a:t>
            </a:r>
          </a:p>
        </p:txBody>
      </p:sp>
      <p:sp>
        <p:nvSpPr>
          <p:cNvPr id="5" name="Rectángulo 4">
            <a:extLst>
              <a:ext uri="{FF2B5EF4-FFF2-40B4-BE49-F238E27FC236}">
                <a16:creationId xmlns:a16="http://schemas.microsoft.com/office/drawing/2014/main" id="{9F85C256-0D4A-4D70-8C80-260C7581DE3A}"/>
              </a:ext>
            </a:extLst>
          </p:cNvPr>
          <p:cNvSpPr/>
          <p:nvPr/>
        </p:nvSpPr>
        <p:spPr>
          <a:xfrm>
            <a:off x="506412" y="2513333"/>
            <a:ext cx="5892860" cy="338554"/>
          </a:xfrm>
          <a:prstGeom prst="rect">
            <a:avLst/>
          </a:prstGeom>
        </p:spPr>
        <p:txBody>
          <a:bodyPr wrap="square">
            <a:spAutoFit/>
          </a:bodyPr>
          <a:lstStyle/>
          <a:p>
            <a:pPr algn="just">
              <a:defRPr/>
            </a:pPr>
            <a:r>
              <a:rPr lang="es-ES" sz="1600" b="1" dirty="0">
                <a:solidFill>
                  <a:srgbClr val="1F7B91"/>
                </a:solidFill>
                <a:latin typeface="Arial" panose="020B0604020202020204" pitchFamily="34" charset="0"/>
                <a:cs typeface="Arial" panose="020B0604020202020204" pitchFamily="34" charset="0"/>
              </a:rPr>
              <a:t>Artículo 11° del D.S. N° 048-2011-PCM</a:t>
            </a:r>
          </a:p>
        </p:txBody>
      </p:sp>
      <p:sp>
        <p:nvSpPr>
          <p:cNvPr id="7" name="Rectángulo 6">
            <a:extLst>
              <a:ext uri="{FF2B5EF4-FFF2-40B4-BE49-F238E27FC236}">
                <a16:creationId xmlns:a16="http://schemas.microsoft.com/office/drawing/2014/main" id="{1105140A-319B-4F1E-8032-4D8BC549B5D6}"/>
              </a:ext>
            </a:extLst>
          </p:cNvPr>
          <p:cNvSpPr/>
          <p:nvPr/>
        </p:nvSpPr>
        <p:spPr>
          <a:xfrm>
            <a:off x="506412" y="2936903"/>
            <a:ext cx="5190717" cy="1077218"/>
          </a:xfrm>
          <a:prstGeom prst="rect">
            <a:avLst/>
          </a:prstGeom>
        </p:spPr>
        <p:txBody>
          <a:bodyPr wrap="square">
            <a:spAutoFit/>
          </a:bodyPr>
          <a:lstStyle/>
          <a:p>
            <a:pPr lvl="0" algn="just" eaLnBrk="0" fontAlgn="base" hangingPunct="0">
              <a:spcBef>
                <a:spcPct val="0"/>
              </a:spcBef>
              <a:spcAft>
                <a:spcPct val="0"/>
              </a:spcAft>
              <a:defRPr/>
            </a:pPr>
            <a:r>
              <a:rPr lang="es-ES" sz="1600" b="1" dirty="0">
                <a:solidFill>
                  <a:prstClr val="black"/>
                </a:solidFill>
                <a:latin typeface="Arial" panose="020B0604020202020204" pitchFamily="34" charset="0"/>
                <a:cs typeface="Arial" panose="020B0604020202020204" pitchFamily="34" charset="0"/>
              </a:rPr>
              <a:t>11.1</a:t>
            </a:r>
            <a:r>
              <a:rPr lang="es-ES" sz="1600" dirty="0">
                <a:solidFill>
                  <a:prstClr val="black"/>
                </a:solidFill>
                <a:latin typeface="Arial" panose="020B0604020202020204" pitchFamily="34" charset="0"/>
                <a:cs typeface="Arial" panose="020B0604020202020204" pitchFamily="34" charset="0"/>
              </a:rPr>
              <a:t> Los Gobiernos Regionales y Locales </a:t>
            </a:r>
            <a:r>
              <a:rPr lang="es-ES" sz="1600" u="sng" dirty="0">
                <a:solidFill>
                  <a:prstClr val="black"/>
                </a:solidFill>
                <a:latin typeface="Arial" panose="020B0604020202020204" pitchFamily="34" charset="0"/>
                <a:cs typeface="Arial" panose="020B0604020202020204" pitchFamily="34" charset="0"/>
              </a:rPr>
              <a:t>incorporan en sus procesos</a:t>
            </a:r>
            <a:r>
              <a:rPr lang="es-ES" sz="1600" dirty="0">
                <a:solidFill>
                  <a:prstClr val="black"/>
                </a:solidFill>
                <a:latin typeface="Arial" panose="020B0604020202020204" pitchFamily="34" charset="0"/>
                <a:cs typeface="Arial" panose="020B0604020202020204" pitchFamily="34" charset="0"/>
              </a:rPr>
              <a:t> de planificación, de ordenamiento territorial, de gestión ambiental y de inversión pública, </a:t>
            </a:r>
            <a:r>
              <a:rPr lang="es-ES" sz="1600" u="sng" dirty="0">
                <a:solidFill>
                  <a:prstClr val="black"/>
                </a:solidFill>
                <a:latin typeface="Arial" panose="020B0604020202020204" pitchFamily="34" charset="0"/>
                <a:cs typeface="Arial" panose="020B0604020202020204" pitchFamily="34" charset="0"/>
              </a:rPr>
              <a:t>la Gestión del Riesgo de Desastres.</a:t>
            </a:r>
          </a:p>
        </p:txBody>
      </p:sp>
      <p:pic>
        <p:nvPicPr>
          <p:cNvPr id="8" name="Imagen 7"/>
          <p:cNvPicPr>
            <a:picLocks noChangeAspect="1"/>
          </p:cNvPicPr>
          <p:nvPr/>
        </p:nvPicPr>
        <p:blipFill>
          <a:blip r:embed="rId2"/>
          <a:stretch>
            <a:fillRect/>
          </a:stretch>
        </p:blipFill>
        <p:spPr>
          <a:xfrm>
            <a:off x="6424139" y="2380026"/>
            <a:ext cx="2213448" cy="3036590"/>
          </a:xfrm>
          <a:prstGeom prst="rect">
            <a:avLst/>
          </a:prstGeom>
        </p:spPr>
      </p:pic>
      <p:sp>
        <p:nvSpPr>
          <p:cNvPr id="10" name="1 Título">
            <a:extLst>
              <a:ext uri="{FF2B5EF4-FFF2-40B4-BE49-F238E27FC236}">
                <a16:creationId xmlns:a16="http://schemas.microsoft.com/office/drawing/2014/main" id="{4B204150-9C07-4820-B2CE-4914BD7C5749}"/>
              </a:ext>
            </a:extLst>
          </p:cNvPr>
          <p:cNvSpPr txBox="1">
            <a:spLocks/>
          </p:cNvSpPr>
          <p:nvPr/>
        </p:nvSpPr>
        <p:spPr>
          <a:xfrm>
            <a:off x="506412" y="1085345"/>
            <a:ext cx="8070660" cy="38658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PE" sz="2000" b="1" dirty="0">
                <a:solidFill>
                  <a:srgbClr val="1F7B91"/>
                </a:solidFill>
                <a:latin typeface="Arial" panose="020B0604020202020204" pitchFamily="34" charset="0"/>
                <a:cs typeface="Arial" panose="020B0604020202020204" pitchFamily="34" charset="0"/>
              </a:rPr>
              <a:t>REGLAMENTO DE LA LEY Nº 29664:</a:t>
            </a:r>
          </a:p>
        </p:txBody>
      </p:sp>
      <p:sp>
        <p:nvSpPr>
          <p:cNvPr id="11" name="1 Título">
            <a:extLst>
              <a:ext uri="{FF2B5EF4-FFF2-40B4-BE49-F238E27FC236}">
                <a16:creationId xmlns:a16="http://schemas.microsoft.com/office/drawing/2014/main" id="{065A3CF5-1209-4046-BBE2-1E644EC25F36}"/>
              </a:ext>
            </a:extLst>
          </p:cNvPr>
          <p:cNvSpPr txBox="1">
            <a:spLocks/>
          </p:cNvSpPr>
          <p:nvPr/>
        </p:nvSpPr>
        <p:spPr>
          <a:xfrm>
            <a:off x="506412" y="654816"/>
            <a:ext cx="1358462" cy="4675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PE" sz="1200" dirty="0">
                <a:solidFill>
                  <a:srgbClr val="1F7B91"/>
                </a:solidFill>
                <a:latin typeface="Arial" panose="020B0604020202020204" pitchFamily="34" charset="0"/>
                <a:cs typeface="Arial" panose="020B0604020202020204" pitchFamily="34" charset="0"/>
              </a:rPr>
              <a:t>(25.05.2011)</a:t>
            </a:r>
          </a:p>
        </p:txBody>
      </p:sp>
    </p:spTree>
    <p:extLst>
      <p:ext uri="{BB962C8B-B14F-4D97-AF65-F5344CB8AC3E}">
        <p14:creationId xmlns:p14="http://schemas.microsoft.com/office/powerpoint/2010/main" val="1117698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a:extLst>
              <a:ext uri="{FF2B5EF4-FFF2-40B4-BE49-F238E27FC236}">
                <a16:creationId xmlns:a16="http://schemas.microsoft.com/office/drawing/2014/main" id="{2D76862E-AB29-48CE-9526-B22920A9FC71}"/>
              </a:ext>
            </a:extLst>
          </p:cNvPr>
          <p:cNvSpPr>
            <a:spLocks noChangeArrowheads="1"/>
          </p:cNvSpPr>
          <p:nvPr/>
        </p:nvSpPr>
        <p:spPr bwMode="auto">
          <a:xfrm>
            <a:off x="599981" y="3039805"/>
            <a:ext cx="953116" cy="947499"/>
          </a:xfrm>
          <a:prstGeom prst="rect">
            <a:avLst/>
          </a:prstGeom>
          <a:solidFill>
            <a:schemeClr val="tx2">
              <a:lumMod val="75000"/>
            </a:schemeClr>
          </a:solidFill>
          <a:ln w="63500" cmpd="thickThin"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es-MX" altLang="es-MX"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Modifica</a:t>
            </a:r>
          </a:p>
        </p:txBody>
      </p:sp>
      <p:sp>
        <p:nvSpPr>
          <p:cNvPr id="12" name="Rectangle 8">
            <a:extLst>
              <a:ext uri="{FF2B5EF4-FFF2-40B4-BE49-F238E27FC236}">
                <a16:creationId xmlns:a16="http://schemas.microsoft.com/office/drawing/2014/main" id="{0DFC3FD0-2CA6-4AA2-839E-4CC5E9E8A22D}"/>
              </a:ext>
            </a:extLst>
          </p:cNvPr>
          <p:cNvSpPr>
            <a:spLocks noChangeArrowheads="1"/>
          </p:cNvSpPr>
          <p:nvPr/>
        </p:nvSpPr>
        <p:spPr bwMode="auto">
          <a:xfrm>
            <a:off x="2559584" y="2232333"/>
            <a:ext cx="1536165" cy="1196667"/>
          </a:xfrm>
          <a:prstGeom prst="rect">
            <a:avLst/>
          </a:prstGeom>
          <a:solidFill>
            <a:schemeClr val="accent6"/>
          </a:solidFill>
          <a:ln w="76200" cmpd="thickThin"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000"/>
              </a:spcAft>
              <a:buClrTx/>
              <a:buSzTx/>
              <a:buFontTx/>
              <a:buNone/>
              <a:tabLst/>
              <a:defRPr/>
            </a:pPr>
            <a:r>
              <a:rPr kumimoji="0" lang="es-PE" altLang="es-MX"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Ley 27972</a:t>
            </a:r>
          </a:p>
          <a:p>
            <a:pPr marL="0" marR="0" lvl="0" indent="0" algn="just" defTabSz="914400" rtl="0" eaLnBrk="1" fontAlgn="base" latinLnBrk="0" hangingPunct="1">
              <a:lnSpc>
                <a:spcPct val="100000"/>
              </a:lnSpc>
              <a:spcBef>
                <a:spcPct val="0"/>
              </a:spcBef>
              <a:spcAft>
                <a:spcPts val="1000"/>
              </a:spcAft>
              <a:buClrTx/>
              <a:buSzTx/>
              <a:buFontTx/>
              <a:buNone/>
              <a:tabLst/>
              <a:defRPr/>
            </a:pPr>
            <a:r>
              <a:rPr kumimoji="0" lang="es-PE" altLang="es-MX"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Ley Orgánica de Municipalidades</a:t>
            </a:r>
            <a:endParaRPr kumimoji="0" lang="es-MX" altLang="es-MX"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4" name="13 Rectángulo">
            <a:extLst>
              <a:ext uri="{FF2B5EF4-FFF2-40B4-BE49-F238E27FC236}">
                <a16:creationId xmlns:a16="http://schemas.microsoft.com/office/drawing/2014/main" id="{EE5C206B-B53B-43DD-A8B7-C0952B29E6A3}"/>
              </a:ext>
            </a:extLst>
          </p:cNvPr>
          <p:cNvSpPr/>
          <p:nvPr/>
        </p:nvSpPr>
        <p:spPr>
          <a:xfrm>
            <a:off x="1722559" y="5399320"/>
            <a:ext cx="5698881" cy="689520"/>
          </a:xfrm>
          <a:prstGeom prst="rect">
            <a:avLst/>
          </a:prstGeom>
          <a:noFill/>
          <a:ln w="63500" cmpd="thickThin" algn="ctr">
            <a:solidFill>
              <a:srgbClr val="297E96"/>
            </a:solidFill>
            <a:miter lim="800000"/>
            <a:headEnd/>
            <a:tailEnd/>
          </a:ln>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es-PE" sz="1400" i="0" u="none" strike="noStrike" kern="1200" cap="none" spc="0" normalizeH="0" baseline="0" noProof="0" dirty="0">
                <a:ln>
                  <a:noFill/>
                </a:ln>
                <a:solidFill>
                  <a:prstClr val="black"/>
                </a:solidFill>
                <a:uLnTx/>
                <a:uFillTx/>
                <a:latin typeface="Arial" pitchFamily="34" charset="0"/>
                <a:ea typeface="+mn-ea"/>
                <a:cs typeface="Arial" pitchFamily="34" charset="0"/>
              </a:rPr>
              <a:t>La imposición de sanciones a gobernadores regionales o alcaldes</a:t>
            </a:r>
            <a:r>
              <a:rPr lang="es-PE" sz="1400" dirty="0">
                <a:solidFill>
                  <a:prstClr val="black"/>
                </a:solidFill>
                <a:latin typeface="Arial" pitchFamily="34" charset="0"/>
                <a:cs typeface="Arial" pitchFamily="34" charset="0"/>
              </a:rPr>
              <a:t>, </a:t>
            </a:r>
            <a:r>
              <a:rPr kumimoji="0" lang="es-PE" sz="1400" b="1" i="0" u="sng" strike="noStrike" kern="1200" cap="none" spc="0" normalizeH="0" baseline="0" noProof="0" dirty="0">
                <a:ln>
                  <a:noFill/>
                </a:ln>
                <a:solidFill>
                  <a:srgbClr val="297E96"/>
                </a:solidFill>
                <a:uLnTx/>
                <a:uFillTx/>
                <a:latin typeface="Arial" pitchFamily="34" charset="0"/>
                <a:ea typeface="+mn-ea"/>
                <a:cs typeface="Arial" pitchFamily="34" charset="0"/>
              </a:rPr>
              <a:t>está a cargo del Consejo Regional o Concejo Municipal</a:t>
            </a:r>
            <a:r>
              <a:rPr kumimoji="0" lang="es-PE" sz="1400" i="0" u="none" strike="noStrike" kern="1200" cap="none" spc="0" normalizeH="0" baseline="0" noProof="0" dirty="0">
                <a:ln>
                  <a:noFill/>
                </a:ln>
                <a:solidFill>
                  <a:prstClr val="black"/>
                </a:solidFill>
                <a:uLnTx/>
                <a:uFillTx/>
                <a:latin typeface="Arial" pitchFamily="34" charset="0"/>
                <a:ea typeface="+mn-ea"/>
                <a:cs typeface="Arial" pitchFamily="34" charset="0"/>
              </a:rPr>
              <a:t>.</a:t>
            </a:r>
            <a:endParaRPr kumimoji="0" lang="es-PE" sz="1400" i="0" u="sng" strike="noStrike" kern="1200" cap="none" spc="0" normalizeH="0" baseline="0" noProof="0" dirty="0">
              <a:ln>
                <a:noFill/>
              </a:ln>
              <a:solidFill>
                <a:prstClr val="black"/>
              </a:solidFill>
              <a:uLnTx/>
              <a:uFillTx/>
              <a:latin typeface="Arial" pitchFamily="34" charset="0"/>
              <a:ea typeface="+mn-ea"/>
              <a:cs typeface="Arial" pitchFamily="34" charset="0"/>
            </a:endParaRPr>
          </a:p>
        </p:txBody>
      </p:sp>
      <p:sp>
        <p:nvSpPr>
          <p:cNvPr id="15" name="Rectangle 8">
            <a:extLst>
              <a:ext uri="{FF2B5EF4-FFF2-40B4-BE49-F238E27FC236}">
                <a16:creationId xmlns:a16="http://schemas.microsoft.com/office/drawing/2014/main" id="{13C5B43E-C44B-4CA7-9154-868EF9A14DE4}"/>
              </a:ext>
            </a:extLst>
          </p:cNvPr>
          <p:cNvSpPr>
            <a:spLocks noChangeArrowheads="1"/>
          </p:cNvSpPr>
          <p:nvPr/>
        </p:nvSpPr>
        <p:spPr bwMode="auto">
          <a:xfrm>
            <a:off x="2571155" y="3657674"/>
            <a:ext cx="1536165" cy="1196667"/>
          </a:xfrm>
          <a:prstGeom prst="rect">
            <a:avLst/>
          </a:prstGeom>
          <a:solidFill>
            <a:srgbClr val="297E96"/>
          </a:solidFill>
          <a:ln w="76200" cmpd="thickThin"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000"/>
              </a:spcAft>
              <a:buClrTx/>
              <a:buSzTx/>
              <a:buFontTx/>
              <a:buNone/>
              <a:tabLst/>
              <a:defRPr/>
            </a:pPr>
            <a:r>
              <a:rPr kumimoji="0" lang="es-PE" altLang="es-MX"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Ley 27867</a:t>
            </a:r>
          </a:p>
          <a:p>
            <a:pPr marL="0" marR="0" lvl="0" indent="0" algn="just" defTabSz="914400" rtl="0" eaLnBrk="1" fontAlgn="base" latinLnBrk="0" hangingPunct="1">
              <a:lnSpc>
                <a:spcPct val="100000"/>
              </a:lnSpc>
              <a:spcBef>
                <a:spcPct val="0"/>
              </a:spcBef>
              <a:spcAft>
                <a:spcPts val="1000"/>
              </a:spcAft>
              <a:buClrTx/>
              <a:buSzTx/>
              <a:buFontTx/>
              <a:buNone/>
              <a:tabLst/>
              <a:defRPr/>
            </a:pPr>
            <a:r>
              <a:rPr kumimoji="0" lang="es-PE" altLang="es-MX"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Ley Orgánica de Gob. Regionales</a:t>
            </a:r>
            <a:endParaRPr kumimoji="0" lang="es-MX" altLang="es-MX"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6" name="Rectangle 8">
            <a:extLst>
              <a:ext uri="{FF2B5EF4-FFF2-40B4-BE49-F238E27FC236}">
                <a16:creationId xmlns:a16="http://schemas.microsoft.com/office/drawing/2014/main" id="{D000611B-3E60-477B-BFF5-6723D8118B18}"/>
              </a:ext>
            </a:extLst>
          </p:cNvPr>
          <p:cNvSpPr>
            <a:spLocks noChangeArrowheads="1"/>
          </p:cNvSpPr>
          <p:nvPr/>
        </p:nvSpPr>
        <p:spPr bwMode="auto">
          <a:xfrm>
            <a:off x="5139188" y="2369060"/>
            <a:ext cx="3698796" cy="2284726"/>
          </a:xfrm>
          <a:prstGeom prst="rect">
            <a:avLst/>
          </a:prstGeom>
          <a:solidFill>
            <a:srgbClr val="D9DADA"/>
          </a:solidFill>
          <a:ln w="76200" cmpd="thickThin"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000"/>
              </a:spcAft>
              <a:buClrTx/>
              <a:buSzTx/>
              <a:buFontTx/>
              <a:buNone/>
              <a:tabLst/>
              <a:defRPr/>
            </a:pPr>
            <a:r>
              <a:rPr kumimoji="0" lang="es-PE" altLang="es-MX" sz="1600" b="0" i="0" u="none" strike="noStrike" kern="1200" cap="none" spc="0" normalizeH="0" baseline="0" noProof="0" dirty="0">
                <a:ln>
                  <a:noFill/>
                </a:ln>
                <a:solidFill>
                  <a:schemeClr val="tx1">
                    <a:lumMod val="65000"/>
                    <a:lumOff val="35000"/>
                  </a:schemeClr>
                </a:solidFill>
                <a:effectLst/>
                <a:uLnTx/>
                <a:uFillTx/>
                <a:latin typeface="Arial" pitchFamily="34" charset="0"/>
                <a:ea typeface="+mn-ea"/>
                <a:cs typeface="Arial" pitchFamily="34" charset="0"/>
              </a:rPr>
              <a:t>El </a:t>
            </a:r>
            <a:r>
              <a:rPr kumimoji="0" lang="es-PE" altLang="es-MX" sz="1600" b="1" i="0" u="none" strike="noStrike" kern="1200" cap="none" spc="0" normalizeH="0" baseline="0" noProof="0" dirty="0">
                <a:ln>
                  <a:noFill/>
                </a:ln>
                <a:solidFill>
                  <a:schemeClr val="tx1">
                    <a:lumMod val="65000"/>
                    <a:lumOff val="35000"/>
                  </a:schemeClr>
                </a:solidFill>
                <a:effectLst/>
                <a:uLnTx/>
                <a:uFillTx/>
                <a:latin typeface="Arial" pitchFamily="34" charset="0"/>
                <a:ea typeface="+mn-ea"/>
                <a:cs typeface="Arial" pitchFamily="34" charset="0"/>
              </a:rPr>
              <a:t>cargo de alcalde  y  gobernador regional se suspende </a:t>
            </a:r>
            <a:r>
              <a:rPr kumimoji="0" lang="es-PE" altLang="es-MX" sz="1600" b="0" i="0" u="none" strike="noStrike" kern="1200" cap="none" spc="0" normalizeH="0" baseline="0" noProof="0" dirty="0">
                <a:ln>
                  <a:noFill/>
                </a:ln>
                <a:solidFill>
                  <a:schemeClr val="tx1">
                    <a:lumMod val="65000"/>
                    <a:lumOff val="35000"/>
                  </a:schemeClr>
                </a:solidFill>
                <a:effectLst/>
                <a:uLnTx/>
                <a:uFillTx/>
                <a:latin typeface="Arial" pitchFamily="34" charset="0"/>
                <a:ea typeface="+mn-ea"/>
                <a:cs typeface="Arial" pitchFamily="34" charset="0"/>
              </a:rPr>
              <a:t>por no cumplir con las funciones en materia de defensa civil a que se refiere la Ley Nº 29664, Ley que crea el Sistema Nacional de Gestión del Riesgo de Desastres (SINAGERD).</a:t>
            </a:r>
            <a:endParaRPr kumimoji="0" lang="es-MX" altLang="es-MX" sz="1600" b="0" i="0" u="none" strike="noStrike" kern="1200" cap="none" spc="0" normalizeH="0" baseline="0" noProof="0" dirty="0">
              <a:ln>
                <a:noFill/>
              </a:ln>
              <a:solidFill>
                <a:schemeClr val="tx1">
                  <a:lumMod val="65000"/>
                  <a:lumOff val="35000"/>
                </a:schemeClr>
              </a:solidFill>
              <a:effectLst/>
              <a:uLnTx/>
              <a:uFillTx/>
              <a:latin typeface="Arial" pitchFamily="34" charset="0"/>
              <a:ea typeface="+mn-ea"/>
              <a:cs typeface="Arial" pitchFamily="34" charset="0"/>
            </a:endParaRPr>
          </a:p>
        </p:txBody>
      </p:sp>
      <p:sp>
        <p:nvSpPr>
          <p:cNvPr id="18" name="5 Cheurón">
            <a:extLst>
              <a:ext uri="{FF2B5EF4-FFF2-40B4-BE49-F238E27FC236}">
                <a16:creationId xmlns:a16="http://schemas.microsoft.com/office/drawing/2014/main" id="{BBE2BF43-E943-4D89-A4B4-C3A243631FD0}"/>
              </a:ext>
            </a:extLst>
          </p:cNvPr>
          <p:cNvSpPr/>
          <p:nvPr/>
        </p:nvSpPr>
        <p:spPr>
          <a:xfrm>
            <a:off x="1718572" y="3166663"/>
            <a:ext cx="663967" cy="689521"/>
          </a:xfrm>
          <a:prstGeom prst="chevron">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1 Título">
            <a:extLst>
              <a:ext uri="{FF2B5EF4-FFF2-40B4-BE49-F238E27FC236}">
                <a16:creationId xmlns:a16="http://schemas.microsoft.com/office/drawing/2014/main" id="{5CE321B2-6AB7-4DF7-A816-35AC7EF25306}"/>
              </a:ext>
            </a:extLst>
          </p:cNvPr>
          <p:cNvSpPr txBox="1">
            <a:spLocks/>
          </p:cNvSpPr>
          <p:nvPr/>
        </p:nvSpPr>
        <p:spPr>
          <a:xfrm>
            <a:off x="506412" y="1113920"/>
            <a:ext cx="8070660" cy="81524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PE" sz="2000" b="1" dirty="0">
                <a:solidFill>
                  <a:srgbClr val="1F7B91"/>
                </a:solidFill>
                <a:latin typeface="Arial" panose="020B0604020202020204" pitchFamily="34" charset="0"/>
                <a:cs typeface="Arial" panose="020B0604020202020204" pitchFamily="34" charset="0"/>
              </a:rPr>
              <a:t>LEY Nº 30779</a:t>
            </a:r>
          </a:p>
          <a:p>
            <a:pPr algn="just"/>
            <a:r>
              <a:rPr lang="es-PE" sz="1600" dirty="0">
                <a:solidFill>
                  <a:schemeClr val="tx1">
                    <a:lumMod val="65000"/>
                    <a:lumOff val="35000"/>
                  </a:schemeClr>
                </a:solidFill>
                <a:latin typeface="Arial" panose="020B0604020202020204" pitchFamily="34" charset="0"/>
                <a:cs typeface="Arial" panose="020B0604020202020204" pitchFamily="34" charset="0"/>
              </a:rPr>
              <a:t>Ley que dispone medidas para el fortalecimiento del Sistema Nacional de Gestión del Riesgo de Desastres</a:t>
            </a:r>
          </a:p>
        </p:txBody>
      </p:sp>
      <p:sp>
        <p:nvSpPr>
          <p:cNvPr id="21" name="5 Cheurón">
            <a:extLst>
              <a:ext uri="{FF2B5EF4-FFF2-40B4-BE49-F238E27FC236}">
                <a16:creationId xmlns:a16="http://schemas.microsoft.com/office/drawing/2014/main" id="{3030B8EE-F225-4D97-9A8A-AC2F77A8855D}"/>
              </a:ext>
            </a:extLst>
          </p:cNvPr>
          <p:cNvSpPr/>
          <p:nvPr/>
        </p:nvSpPr>
        <p:spPr>
          <a:xfrm>
            <a:off x="4318130" y="3166663"/>
            <a:ext cx="663967" cy="689521"/>
          </a:xfrm>
          <a:prstGeom prst="chevron">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812904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EDAC52EA-6FBE-4C7C-A26D-ED9E79DAF835}"/>
              </a:ext>
            </a:extLst>
          </p:cNvPr>
          <p:cNvSpPr>
            <a:spLocks noChangeArrowheads="1"/>
          </p:cNvSpPr>
          <p:nvPr/>
        </p:nvSpPr>
        <p:spPr bwMode="auto">
          <a:xfrm>
            <a:off x="2513600" y="3130614"/>
            <a:ext cx="1526852" cy="1196667"/>
          </a:xfrm>
          <a:prstGeom prst="rect">
            <a:avLst/>
          </a:prstGeom>
          <a:solidFill>
            <a:srgbClr val="7E7185"/>
          </a:solidFill>
          <a:ln w="76200" cmpd="thickThin"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es-PE" altLang="es-MX" sz="20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Ley 29664</a:t>
            </a:r>
          </a:p>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es-PE" altLang="es-MX"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Ley que crea el SINAGERD</a:t>
            </a:r>
            <a:endParaRPr kumimoji="0" lang="es-MX" altLang="es-MX"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 name="Rectangle 8">
            <a:extLst>
              <a:ext uri="{FF2B5EF4-FFF2-40B4-BE49-F238E27FC236}">
                <a16:creationId xmlns:a16="http://schemas.microsoft.com/office/drawing/2014/main" id="{72624359-609D-4FC7-AAAD-21C44AA3C7AB}"/>
              </a:ext>
            </a:extLst>
          </p:cNvPr>
          <p:cNvSpPr>
            <a:spLocks noChangeArrowheads="1"/>
          </p:cNvSpPr>
          <p:nvPr/>
        </p:nvSpPr>
        <p:spPr bwMode="auto">
          <a:xfrm>
            <a:off x="5153025" y="2388272"/>
            <a:ext cx="3687389" cy="2787440"/>
          </a:xfrm>
          <a:prstGeom prst="rect">
            <a:avLst/>
          </a:prstGeom>
          <a:solidFill>
            <a:srgbClr val="C5EAF3"/>
          </a:solidFill>
          <a:ln w="76200" cmpd="thickThin"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000"/>
              </a:spcAft>
              <a:buClrTx/>
              <a:buSzTx/>
              <a:buFontTx/>
              <a:buNone/>
              <a:tabLst/>
              <a:defRPr/>
            </a:pPr>
            <a:r>
              <a:rPr kumimoji="0" lang="es-PE" altLang="es-MX" sz="1600" b="0" i="0" u="none" strike="noStrike" kern="1200" cap="none" spc="0" normalizeH="0" baseline="0" noProof="0" dirty="0">
                <a:ln>
                  <a:noFill/>
                </a:ln>
                <a:solidFill>
                  <a:srgbClr val="1F7B91"/>
                </a:solidFill>
                <a:effectLst/>
                <a:uLnTx/>
                <a:uFillTx/>
                <a:latin typeface="Arial" pitchFamily="34" charset="0"/>
                <a:ea typeface="+mn-ea"/>
                <a:cs typeface="Arial" pitchFamily="34" charset="0"/>
              </a:rPr>
              <a:t>El Plan Nacional sirve de marco para la elaboración de los planes específicos por cada proceso y tipo de desastre que deben ser desarrollados anualmente por las entidades públicas en todos los niveles de gobierno.</a:t>
            </a:r>
          </a:p>
          <a:p>
            <a:pPr marL="0" marR="0" lvl="0" indent="0" algn="just" defTabSz="914400" rtl="0" eaLnBrk="1" fontAlgn="base" latinLnBrk="0" hangingPunct="1">
              <a:lnSpc>
                <a:spcPct val="100000"/>
              </a:lnSpc>
              <a:spcBef>
                <a:spcPct val="0"/>
              </a:spcBef>
              <a:spcAft>
                <a:spcPts val="1000"/>
              </a:spcAft>
              <a:buClrTx/>
              <a:buSzTx/>
              <a:buFontTx/>
              <a:buNone/>
              <a:tabLst/>
              <a:defRPr/>
            </a:pPr>
            <a:r>
              <a:rPr kumimoji="0" lang="es-PE" altLang="es-MX" sz="1600" b="1" i="0" u="sng" strike="noStrike" kern="1200" cap="none" spc="0" normalizeH="0" baseline="0" noProof="0" dirty="0">
                <a:ln>
                  <a:noFill/>
                </a:ln>
                <a:solidFill>
                  <a:srgbClr val="1F7B91"/>
                </a:solidFill>
                <a:effectLst/>
                <a:uLnTx/>
                <a:uFillTx/>
                <a:latin typeface="Arial" pitchFamily="34" charset="0"/>
                <a:ea typeface="+mn-ea"/>
                <a:cs typeface="Arial" pitchFamily="34" charset="0"/>
              </a:rPr>
              <a:t>Los planes específicos se aprueban como máximo en el mes de agosto de cada año</a:t>
            </a:r>
            <a:r>
              <a:rPr kumimoji="0" lang="es-PE" altLang="es-MX" sz="1600" b="1" i="0" u="none" strike="noStrike" kern="1200" cap="none" spc="0" normalizeH="0" baseline="0" noProof="0" dirty="0">
                <a:ln>
                  <a:noFill/>
                </a:ln>
                <a:solidFill>
                  <a:srgbClr val="1F7B91"/>
                </a:solidFill>
                <a:effectLst/>
                <a:uLnTx/>
                <a:uFillTx/>
                <a:latin typeface="Arial" pitchFamily="34" charset="0"/>
                <a:ea typeface="+mn-ea"/>
                <a:cs typeface="Arial" pitchFamily="34" charset="0"/>
              </a:rPr>
              <a:t>.</a:t>
            </a:r>
            <a:endParaRPr kumimoji="0" lang="es-MX" altLang="es-MX" sz="1600" b="1" i="0" u="none" strike="noStrike" kern="1200" cap="none" spc="0" normalizeH="0" baseline="0" noProof="0" dirty="0">
              <a:ln>
                <a:noFill/>
              </a:ln>
              <a:solidFill>
                <a:srgbClr val="1F7B91"/>
              </a:solidFill>
              <a:effectLst/>
              <a:uLnTx/>
              <a:uFillTx/>
              <a:latin typeface="Arial" pitchFamily="34" charset="0"/>
              <a:ea typeface="+mn-ea"/>
              <a:cs typeface="Arial" pitchFamily="34" charset="0"/>
            </a:endParaRPr>
          </a:p>
        </p:txBody>
      </p:sp>
      <p:sp>
        <p:nvSpPr>
          <p:cNvPr id="6" name="5 Cheurón">
            <a:extLst>
              <a:ext uri="{FF2B5EF4-FFF2-40B4-BE49-F238E27FC236}">
                <a16:creationId xmlns:a16="http://schemas.microsoft.com/office/drawing/2014/main" id="{A4C3AE55-7B29-4E65-9000-BF3DB2B07BA7}"/>
              </a:ext>
            </a:extLst>
          </p:cNvPr>
          <p:cNvSpPr/>
          <p:nvPr/>
        </p:nvSpPr>
        <p:spPr>
          <a:xfrm>
            <a:off x="4171514" y="3429000"/>
            <a:ext cx="800972" cy="815248"/>
          </a:xfrm>
          <a:prstGeom prst="chevron">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1 Título">
            <a:extLst>
              <a:ext uri="{FF2B5EF4-FFF2-40B4-BE49-F238E27FC236}">
                <a16:creationId xmlns:a16="http://schemas.microsoft.com/office/drawing/2014/main" id="{D448A019-8947-4AC9-8961-E0AB2C0CAD22}"/>
              </a:ext>
            </a:extLst>
          </p:cNvPr>
          <p:cNvSpPr txBox="1">
            <a:spLocks/>
          </p:cNvSpPr>
          <p:nvPr/>
        </p:nvSpPr>
        <p:spPr>
          <a:xfrm>
            <a:off x="506412" y="1113920"/>
            <a:ext cx="8070660" cy="81524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PE" sz="2000" b="1" dirty="0">
                <a:solidFill>
                  <a:srgbClr val="1F7B91"/>
                </a:solidFill>
                <a:latin typeface="Arial" panose="020B0604020202020204" pitchFamily="34" charset="0"/>
                <a:cs typeface="Arial" panose="020B0604020202020204" pitchFamily="34" charset="0"/>
              </a:rPr>
              <a:t>LEY Nº 30831</a:t>
            </a:r>
          </a:p>
          <a:p>
            <a:pPr algn="just"/>
            <a:r>
              <a:rPr lang="es-ES" sz="1600" dirty="0">
                <a:solidFill>
                  <a:schemeClr val="tx1">
                    <a:lumMod val="65000"/>
                    <a:lumOff val="35000"/>
                  </a:schemeClr>
                </a:solidFill>
                <a:latin typeface="Arial" panose="020B0604020202020204" pitchFamily="34" charset="0"/>
                <a:cs typeface="Arial" panose="020B0604020202020204" pitchFamily="34" charset="0"/>
              </a:rPr>
              <a:t>Ley que modifica la Ley Nº 29664 con la finalidad de incorporar un plazo para la presentación del PLANAGERD y los planes que lo conforman.</a:t>
            </a:r>
            <a:endParaRPr lang="es-PE"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Rectangle 4">
            <a:extLst>
              <a:ext uri="{FF2B5EF4-FFF2-40B4-BE49-F238E27FC236}">
                <a16:creationId xmlns:a16="http://schemas.microsoft.com/office/drawing/2014/main" id="{A2459C0A-E747-431C-852C-FCF251D3EDAC}"/>
              </a:ext>
            </a:extLst>
          </p:cNvPr>
          <p:cNvSpPr>
            <a:spLocks noChangeArrowheads="1"/>
          </p:cNvSpPr>
          <p:nvPr/>
        </p:nvSpPr>
        <p:spPr bwMode="auto">
          <a:xfrm>
            <a:off x="599981" y="3226002"/>
            <a:ext cx="953116" cy="947499"/>
          </a:xfrm>
          <a:prstGeom prst="rect">
            <a:avLst/>
          </a:prstGeom>
          <a:solidFill>
            <a:schemeClr val="tx2">
              <a:lumMod val="75000"/>
            </a:schemeClr>
          </a:solidFill>
          <a:ln w="63500" cmpd="thickThin"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es-MX" altLang="es-MX"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Modifica Art. 19</a:t>
            </a:r>
          </a:p>
        </p:txBody>
      </p:sp>
      <p:sp>
        <p:nvSpPr>
          <p:cNvPr id="10" name="5 Cheurón">
            <a:extLst>
              <a:ext uri="{FF2B5EF4-FFF2-40B4-BE49-F238E27FC236}">
                <a16:creationId xmlns:a16="http://schemas.microsoft.com/office/drawing/2014/main" id="{F38533EF-A712-490E-B7FF-D8DFCCA532C9}"/>
              </a:ext>
            </a:extLst>
          </p:cNvPr>
          <p:cNvSpPr/>
          <p:nvPr/>
        </p:nvSpPr>
        <p:spPr>
          <a:xfrm>
            <a:off x="1718572" y="3352860"/>
            <a:ext cx="663967" cy="689521"/>
          </a:xfrm>
          <a:prstGeom prst="chevron">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439675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8ED59F19-04D4-42D5-A926-97FD76555046}"/>
              </a:ext>
            </a:extLst>
          </p:cNvPr>
          <p:cNvSpPr txBox="1">
            <a:spLocks/>
          </p:cNvSpPr>
          <p:nvPr/>
        </p:nvSpPr>
        <p:spPr>
          <a:xfrm>
            <a:off x="408452" y="858946"/>
            <a:ext cx="5808663" cy="4408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E" sz="1800" b="1" dirty="0">
                <a:solidFill>
                  <a:srgbClr val="1F7B91"/>
                </a:solidFill>
                <a:latin typeface="Arial" panose="020B0604020202020204" pitchFamily="34" charset="0"/>
                <a:cs typeface="Arial" panose="020B0604020202020204" pitchFamily="34" charset="0"/>
              </a:rPr>
              <a:t>CONFORMACIÓN</a:t>
            </a:r>
          </a:p>
          <a:p>
            <a:r>
              <a:rPr lang="es-PE" sz="1200" b="1" dirty="0">
                <a:solidFill>
                  <a:schemeClr val="bg1">
                    <a:lumMod val="50000"/>
                  </a:schemeClr>
                </a:solidFill>
                <a:latin typeface="Arial" panose="020B0604020202020204" pitchFamily="34" charset="0"/>
                <a:cs typeface="Arial" panose="020B0604020202020204" pitchFamily="34" charset="0"/>
              </a:rPr>
              <a:t>DEL SISTEMA NACIONAL DE GESTIÓN DEL RIESGO DE DESASTRES</a:t>
            </a:r>
            <a:endParaRPr lang="es-PE" sz="900" dirty="0">
              <a:solidFill>
                <a:schemeClr val="bg1">
                  <a:lumMod val="50000"/>
                </a:schemeClr>
              </a:solidFill>
            </a:endParaRPr>
          </a:p>
        </p:txBody>
      </p:sp>
      <p:cxnSp>
        <p:nvCxnSpPr>
          <p:cNvPr id="25" name="49 Conector recto">
            <a:extLst>
              <a:ext uri="{FF2B5EF4-FFF2-40B4-BE49-F238E27FC236}">
                <a16:creationId xmlns:a16="http://schemas.microsoft.com/office/drawing/2014/main" id="{7550E3F9-D42F-4E0C-AF71-46F45612387F}"/>
              </a:ext>
            </a:extLst>
          </p:cNvPr>
          <p:cNvCxnSpPr/>
          <p:nvPr/>
        </p:nvCxnSpPr>
        <p:spPr>
          <a:xfrm>
            <a:off x="7801029" y="3319810"/>
            <a:ext cx="1535113" cy="0"/>
          </a:xfrm>
          <a:prstGeom prst="line">
            <a:avLst/>
          </a:prstGeom>
          <a:ln>
            <a:noFill/>
          </a:ln>
        </p:spPr>
        <p:style>
          <a:lnRef idx="1">
            <a:schemeClr val="accent1"/>
          </a:lnRef>
          <a:fillRef idx="0">
            <a:schemeClr val="accent1"/>
          </a:fillRef>
          <a:effectRef idx="0">
            <a:schemeClr val="accent1"/>
          </a:effectRef>
          <a:fontRef idx="minor">
            <a:schemeClr val="tx1"/>
          </a:fontRef>
        </p:style>
      </p:cxnSp>
      <p:pic>
        <p:nvPicPr>
          <p:cNvPr id="38" name="Imagen 37">
            <a:extLst>
              <a:ext uri="{FF2B5EF4-FFF2-40B4-BE49-F238E27FC236}">
                <a16:creationId xmlns:a16="http://schemas.microsoft.com/office/drawing/2014/main" id="{41A068D5-9993-4520-ABF0-71234E1A68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5776" y="1586250"/>
            <a:ext cx="4066040" cy="3800864"/>
          </a:xfrm>
          <a:prstGeom prst="rect">
            <a:avLst/>
          </a:prstGeom>
        </p:spPr>
      </p:pic>
      <p:sp>
        <p:nvSpPr>
          <p:cNvPr id="40" name="1 Título">
            <a:extLst>
              <a:ext uri="{FF2B5EF4-FFF2-40B4-BE49-F238E27FC236}">
                <a16:creationId xmlns:a16="http://schemas.microsoft.com/office/drawing/2014/main" id="{324ABC4C-2E58-4D10-85B9-ADDB1B735E9D}"/>
              </a:ext>
            </a:extLst>
          </p:cNvPr>
          <p:cNvSpPr txBox="1">
            <a:spLocks/>
          </p:cNvSpPr>
          <p:nvPr/>
        </p:nvSpPr>
        <p:spPr>
          <a:xfrm>
            <a:off x="505960" y="5329432"/>
            <a:ext cx="8309920" cy="8842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PE" sz="1200" b="1" dirty="0" err="1">
                <a:solidFill>
                  <a:srgbClr val="1F7B91"/>
                </a:solidFill>
                <a:latin typeface="Arial" panose="020B0604020202020204" pitchFamily="34" charset="0"/>
                <a:cs typeface="Arial" panose="020B0604020202020204" pitchFamily="34" charset="0"/>
              </a:rPr>
              <a:t>Ceplan</a:t>
            </a:r>
            <a:r>
              <a:rPr lang="es-PE" sz="1200" b="1" dirty="0">
                <a:solidFill>
                  <a:srgbClr val="1F7B91"/>
                </a:solidFill>
                <a:latin typeface="Arial" panose="020B0604020202020204" pitchFamily="34" charset="0"/>
                <a:cs typeface="Arial" panose="020B0604020202020204" pitchFamily="34" charset="0"/>
              </a:rPr>
              <a:t>: </a:t>
            </a:r>
            <a:r>
              <a:rPr lang="es-PE" sz="1200" dirty="0">
                <a:solidFill>
                  <a:schemeClr val="tx1">
                    <a:lumMod val="65000"/>
                    <a:lumOff val="35000"/>
                  </a:schemeClr>
                </a:solidFill>
                <a:latin typeface="Arial" panose="020B0604020202020204" pitchFamily="34" charset="0"/>
                <a:cs typeface="Arial" panose="020B0604020202020204" pitchFamily="34" charset="0"/>
              </a:rPr>
              <a:t>Coordina con el ente rector la incorporación de la GRD en el planeamiento estratégico nacional.</a:t>
            </a:r>
          </a:p>
          <a:p>
            <a:pPr algn="just"/>
            <a:endParaRPr lang="es-PE" sz="1200" b="1" dirty="0">
              <a:solidFill>
                <a:srgbClr val="1F7B91"/>
              </a:solidFill>
              <a:latin typeface="Arial" panose="020B0604020202020204" pitchFamily="34" charset="0"/>
              <a:cs typeface="Arial" panose="020B0604020202020204" pitchFamily="34" charset="0"/>
            </a:endParaRPr>
          </a:p>
          <a:p>
            <a:pPr algn="just"/>
            <a:r>
              <a:rPr lang="es-PE" sz="1200" b="1" dirty="0">
                <a:solidFill>
                  <a:srgbClr val="1F7B91"/>
                </a:solidFill>
                <a:latin typeface="Arial" panose="020B0604020202020204" pitchFamily="34" charset="0"/>
                <a:cs typeface="Arial" panose="020B0604020202020204" pitchFamily="34" charset="0"/>
              </a:rPr>
              <a:t>MEF: </a:t>
            </a:r>
            <a:r>
              <a:rPr lang="es-PE" sz="1200" dirty="0">
                <a:solidFill>
                  <a:schemeClr val="tx1">
                    <a:lumMod val="65000"/>
                    <a:lumOff val="35000"/>
                  </a:schemeClr>
                </a:solidFill>
                <a:latin typeface="Arial" panose="020B0604020202020204" pitchFamily="34" charset="0"/>
                <a:cs typeface="Arial" panose="020B0604020202020204" pitchFamily="34" charset="0"/>
              </a:rPr>
              <a:t>Coordina la estrategia financiera del riesgo de desastres.</a:t>
            </a:r>
            <a:endParaRPr lang="es-PE" sz="105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472059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Marcador de contenido 2"/>
          <p:cNvSpPr txBox="1">
            <a:spLocks/>
          </p:cNvSpPr>
          <p:nvPr/>
        </p:nvSpPr>
        <p:spPr>
          <a:xfrm>
            <a:off x="323528" y="692696"/>
            <a:ext cx="8692005" cy="38571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pPr>
            <a:r>
              <a:rPr lang="es-PE" sz="1600" b="1" dirty="0">
                <a:solidFill>
                  <a:srgbClr val="1F7B91"/>
                </a:solidFill>
                <a:latin typeface="Arial" panose="020B0604020202020204" pitchFamily="34" charset="0"/>
                <a:cs typeface="Arial" panose="020B0604020202020204" pitchFamily="34" charset="0"/>
              </a:rPr>
              <a:t>COMPONENTES DE LA GESTIÓN DEL RIESGO DE DESASTRES</a:t>
            </a:r>
          </a:p>
        </p:txBody>
      </p:sp>
      <p:pic>
        <p:nvPicPr>
          <p:cNvPr id="3" name="Imagen 2">
            <a:extLst>
              <a:ext uri="{FF2B5EF4-FFF2-40B4-BE49-F238E27FC236}">
                <a16:creationId xmlns:a16="http://schemas.microsoft.com/office/drawing/2014/main" id="{E9179E36-CDF0-43FA-9377-72146282C0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0998" y="1556792"/>
            <a:ext cx="1273371" cy="1275206"/>
          </a:xfrm>
          <a:prstGeom prst="rect">
            <a:avLst/>
          </a:prstGeom>
          <a:effectLst>
            <a:outerShdw blurRad="50800" dist="38100" dir="2700000" algn="tl" rotWithShape="0">
              <a:prstClr val="black">
                <a:alpha val="40000"/>
              </a:prstClr>
            </a:outerShdw>
          </a:effectLst>
        </p:spPr>
      </p:pic>
      <p:pic>
        <p:nvPicPr>
          <p:cNvPr id="5" name="Imagen 4">
            <a:extLst>
              <a:ext uri="{FF2B5EF4-FFF2-40B4-BE49-F238E27FC236}">
                <a16:creationId xmlns:a16="http://schemas.microsoft.com/office/drawing/2014/main" id="{6EE04BE2-FCFE-4389-86C1-FF01770959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3318" y="1556792"/>
            <a:ext cx="1273371" cy="1275206"/>
          </a:xfrm>
          <a:prstGeom prst="rect">
            <a:avLst/>
          </a:prstGeom>
          <a:effectLst>
            <a:outerShdw blurRad="50800" dist="38100" dir="2700000" algn="tl" rotWithShape="0">
              <a:prstClr val="black">
                <a:alpha val="40000"/>
              </a:prstClr>
            </a:outerShdw>
          </a:effectLst>
        </p:spPr>
      </p:pic>
      <p:pic>
        <p:nvPicPr>
          <p:cNvPr id="7" name="Imagen 6">
            <a:extLst>
              <a:ext uri="{FF2B5EF4-FFF2-40B4-BE49-F238E27FC236}">
                <a16:creationId xmlns:a16="http://schemas.microsoft.com/office/drawing/2014/main" id="{BD94C690-3292-462E-AA7F-2CF4E493FC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5894" y="1556792"/>
            <a:ext cx="1273371" cy="1275206"/>
          </a:xfrm>
          <a:prstGeom prst="rect">
            <a:avLst/>
          </a:prstGeom>
          <a:effectLst>
            <a:outerShdw blurRad="50800" dist="38100" dir="2700000" algn="tl" rotWithShape="0">
              <a:prstClr val="black">
                <a:alpha val="40000"/>
              </a:prstClr>
            </a:outerShdw>
          </a:effectLst>
        </p:spPr>
      </p:pic>
      <p:pic>
        <p:nvPicPr>
          <p:cNvPr id="9" name="Imagen 8">
            <a:extLst>
              <a:ext uri="{FF2B5EF4-FFF2-40B4-BE49-F238E27FC236}">
                <a16:creationId xmlns:a16="http://schemas.microsoft.com/office/drawing/2014/main" id="{BA69F2E0-EDC7-41C3-8834-D0C8949DA7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848" y="2977625"/>
            <a:ext cx="2219670" cy="59538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1" name="Imagen 10">
            <a:extLst>
              <a:ext uri="{FF2B5EF4-FFF2-40B4-BE49-F238E27FC236}">
                <a16:creationId xmlns:a16="http://schemas.microsoft.com/office/drawing/2014/main" id="{5777839B-41C2-4195-B45D-60C4956EB1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9008" y="2975103"/>
            <a:ext cx="2507144" cy="60043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6" name="Imagen 35">
            <a:extLst>
              <a:ext uri="{FF2B5EF4-FFF2-40B4-BE49-F238E27FC236}">
                <a16:creationId xmlns:a16="http://schemas.microsoft.com/office/drawing/2014/main" id="{65868CF2-0296-4F84-BE9D-F6D4B69FBF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0168" y="2977627"/>
            <a:ext cx="2219670" cy="59538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8" name="Marcador de contenido 2">
            <a:extLst>
              <a:ext uri="{FF2B5EF4-FFF2-40B4-BE49-F238E27FC236}">
                <a16:creationId xmlns:a16="http://schemas.microsoft.com/office/drawing/2014/main" id="{A41887E0-FC2C-4809-A422-DDC63B57BA0A}"/>
              </a:ext>
            </a:extLst>
          </p:cNvPr>
          <p:cNvSpPr txBox="1">
            <a:spLocks/>
          </p:cNvSpPr>
          <p:nvPr/>
        </p:nvSpPr>
        <p:spPr>
          <a:xfrm>
            <a:off x="755574" y="3030728"/>
            <a:ext cx="1944216" cy="54228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ct val="0"/>
              </a:spcBef>
            </a:pPr>
            <a:r>
              <a:rPr lang="es-PE" sz="1600" b="1" dirty="0">
                <a:solidFill>
                  <a:schemeClr val="bg1"/>
                </a:solidFill>
                <a:latin typeface="Arial" panose="020B0604020202020204" pitchFamily="34" charset="0"/>
                <a:cs typeface="Arial" panose="020B0604020202020204" pitchFamily="34" charset="0"/>
              </a:rPr>
              <a:t>GESTIÓN</a:t>
            </a:r>
          </a:p>
          <a:p>
            <a:pPr>
              <a:spcBef>
                <a:spcPct val="0"/>
              </a:spcBef>
            </a:pPr>
            <a:r>
              <a:rPr lang="es-PE" sz="1600" b="1" dirty="0">
                <a:solidFill>
                  <a:schemeClr val="bg1"/>
                </a:solidFill>
                <a:latin typeface="Arial" panose="020B0604020202020204" pitchFamily="34" charset="0"/>
                <a:cs typeface="Arial" panose="020B0604020202020204" pitchFamily="34" charset="0"/>
              </a:rPr>
              <a:t>PROSPECTIVA</a:t>
            </a:r>
          </a:p>
        </p:txBody>
      </p:sp>
      <p:sp>
        <p:nvSpPr>
          <p:cNvPr id="39" name="Marcador de contenido 2">
            <a:extLst>
              <a:ext uri="{FF2B5EF4-FFF2-40B4-BE49-F238E27FC236}">
                <a16:creationId xmlns:a16="http://schemas.microsoft.com/office/drawing/2014/main" id="{25CAF932-B96A-454B-86C9-7401B03D3BBB}"/>
              </a:ext>
            </a:extLst>
          </p:cNvPr>
          <p:cNvSpPr txBox="1">
            <a:spLocks/>
          </p:cNvSpPr>
          <p:nvPr/>
        </p:nvSpPr>
        <p:spPr>
          <a:xfrm>
            <a:off x="3267896" y="3030728"/>
            <a:ext cx="1944216" cy="54228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ct val="0"/>
              </a:spcBef>
            </a:pPr>
            <a:r>
              <a:rPr lang="es-PE" sz="1600" b="1" dirty="0">
                <a:solidFill>
                  <a:schemeClr val="bg1"/>
                </a:solidFill>
                <a:latin typeface="Arial" panose="020B0604020202020204" pitchFamily="34" charset="0"/>
                <a:cs typeface="Arial" panose="020B0604020202020204" pitchFamily="34" charset="0"/>
              </a:rPr>
              <a:t>GESTIÓN</a:t>
            </a:r>
          </a:p>
          <a:p>
            <a:pPr>
              <a:spcBef>
                <a:spcPct val="0"/>
              </a:spcBef>
            </a:pPr>
            <a:r>
              <a:rPr lang="es-PE" sz="1600" b="1" dirty="0">
                <a:solidFill>
                  <a:schemeClr val="bg1"/>
                </a:solidFill>
                <a:latin typeface="Arial" panose="020B0604020202020204" pitchFamily="34" charset="0"/>
                <a:cs typeface="Arial" panose="020B0604020202020204" pitchFamily="34" charset="0"/>
              </a:rPr>
              <a:t>CORRECTIVA</a:t>
            </a:r>
          </a:p>
        </p:txBody>
      </p:sp>
      <p:sp>
        <p:nvSpPr>
          <p:cNvPr id="42" name="Marcador de contenido 2">
            <a:extLst>
              <a:ext uri="{FF2B5EF4-FFF2-40B4-BE49-F238E27FC236}">
                <a16:creationId xmlns:a16="http://schemas.microsoft.com/office/drawing/2014/main" id="{72A56933-B5C2-4415-BBAF-1A74A17E2942}"/>
              </a:ext>
            </a:extLst>
          </p:cNvPr>
          <p:cNvSpPr txBox="1">
            <a:spLocks/>
          </p:cNvSpPr>
          <p:nvPr/>
        </p:nvSpPr>
        <p:spPr>
          <a:xfrm>
            <a:off x="6313328" y="3030728"/>
            <a:ext cx="1944216" cy="54228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ct val="0"/>
              </a:spcBef>
            </a:pPr>
            <a:r>
              <a:rPr lang="es-PE" sz="1600" b="1" dirty="0">
                <a:solidFill>
                  <a:schemeClr val="bg1"/>
                </a:solidFill>
                <a:latin typeface="Arial" panose="020B0604020202020204" pitchFamily="34" charset="0"/>
                <a:cs typeface="Arial" panose="020B0604020202020204" pitchFamily="34" charset="0"/>
              </a:rPr>
              <a:t>GESTIÓN</a:t>
            </a:r>
          </a:p>
          <a:p>
            <a:pPr>
              <a:spcBef>
                <a:spcPct val="0"/>
              </a:spcBef>
            </a:pPr>
            <a:r>
              <a:rPr lang="es-PE" sz="1600" b="1" dirty="0">
                <a:solidFill>
                  <a:schemeClr val="bg1"/>
                </a:solidFill>
                <a:latin typeface="Arial" panose="020B0604020202020204" pitchFamily="34" charset="0"/>
                <a:cs typeface="Arial" panose="020B0604020202020204" pitchFamily="34" charset="0"/>
              </a:rPr>
              <a:t>REACTIVA</a:t>
            </a:r>
          </a:p>
        </p:txBody>
      </p:sp>
      <p:sp>
        <p:nvSpPr>
          <p:cNvPr id="43" name="Rectangle 8">
            <a:extLst>
              <a:ext uri="{FF2B5EF4-FFF2-40B4-BE49-F238E27FC236}">
                <a16:creationId xmlns:a16="http://schemas.microsoft.com/office/drawing/2014/main" id="{9A64007E-4698-4C3B-A0AA-8A4E0E7EED20}"/>
              </a:ext>
            </a:extLst>
          </p:cNvPr>
          <p:cNvSpPr>
            <a:spLocks noChangeArrowheads="1"/>
          </p:cNvSpPr>
          <p:nvPr/>
        </p:nvSpPr>
        <p:spPr bwMode="auto">
          <a:xfrm>
            <a:off x="624694" y="3626118"/>
            <a:ext cx="2212824" cy="1011262"/>
          </a:xfrm>
          <a:prstGeom prst="rect">
            <a:avLst/>
          </a:prstGeom>
          <a:noFill/>
          <a:ln w="76200" cmpd="thickThin" algn="ctr">
            <a:noFill/>
            <a:miter lim="800000"/>
            <a:headEnd/>
            <a:tailEnd/>
          </a:ln>
          <a:effectLst/>
          <a:extLst/>
        </p:spPr>
        <p:txBody>
          <a:bodyPr vert="horz" wrap="square" lIns="91440" tIns="45720" rIns="91440" bIns="45720" numCol="1" anchor="t" anchorCtr="0" compatLnSpc="1">
            <a:prstTxWarp prst="textNoShape">
              <a:avLst/>
            </a:prstTxWarp>
          </a:bodyPr>
          <a:lstStyle/>
          <a:p>
            <a:pPr algn="just">
              <a:spcAft>
                <a:spcPts val="1000"/>
              </a:spcAft>
            </a:pPr>
            <a:r>
              <a:rPr lang="es-ES" altLang="es-MX" sz="1200" dirty="0">
                <a:solidFill>
                  <a:sysClr val="windowText" lastClr="000000"/>
                </a:solidFill>
                <a:latin typeface="Arial" pitchFamily="34" charset="0"/>
                <a:cs typeface="Arial" pitchFamily="34" charset="0"/>
              </a:rPr>
              <a:t>Es el conjunto de acciones que se planifican y realizan con el fin de evitar el riesgo futuro.</a:t>
            </a:r>
            <a:endParaRPr lang="es-MX" altLang="es-MX" sz="1200" dirty="0">
              <a:solidFill>
                <a:sysClr val="windowText" lastClr="000000"/>
              </a:solidFill>
              <a:latin typeface="Arial" pitchFamily="34" charset="0"/>
              <a:cs typeface="Arial" pitchFamily="34" charset="0"/>
            </a:endParaRPr>
          </a:p>
        </p:txBody>
      </p:sp>
      <p:sp>
        <p:nvSpPr>
          <p:cNvPr id="44" name="Rectangle 8">
            <a:extLst>
              <a:ext uri="{FF2B5EF4-FFF2-40B4-BE49-F238E27FC236}">
                <a16:creationId xmlns:a16="http://schemas.microsoft.com/office/drawing/2014/main" id="{3C3C1725-1371-4281-AAAC-621D57616E09}"/>
              </a:ext>
            </a:extLst>
          </p:cNvPr>
          <p:cNvSpPr>
            <a:spLocks noChangeArrowheads="1"/>
          </p:cNvSpPr>
          <p:nvPr/>
        </p:nvSpPr>
        <p:spPr bwMode="auto">
          <a:xfrm>
            <a:off x="3130168" y="3626118"/>
            <a:ext cx="2212824" cy="1011262"/>
          </a:xfrm>
          <a:prstGeom prst="rect">
            <a:avLst/>
          </a:prstGeom>
          <a:noFill/>
          <a:ln w="76200" cmpd="thickThin" algn="ctr">
            <a:noFill/>
            <a:miter lim="800000"/>
            <a:headEnd/>
            <a:tailEnd/>
          </a:ln>
          <a:effectLst/>
          <a:extLst/>
        </p:spPr>
        <p:txBody>
          <a:bodyPr vert="horz" wrap="square" lIns="91440" tIns="45720" rIns="91440" bIns="45720" numCol="1" anchor="t" anchorCtr="0" compatLnSpc="1">
            <a:prstTxWarp prst="textNoShape">
              <a:avLst/>
            </a:prstTxWarp>
          </a:bodyPr>
          <a:lstStyle/>
          <a:p>
            <a:pPr algn="just">
              <a:spcAft>
                <a:spcPts val="1000"/>
              </a:spcAft>
            </a:pPr>
            <a:r>
              <a:rPr lang="es-ES" altLang="es-MX" sz="1200" dirty="0">
                <a:solidFill>
                  <a:sysClr val="windowText" lastClr="000000"/>
                </a:solidFill>
                <a:latin typeface="Arial" pitchFamily="34" charset="0"/>
                <a:cs typeface="Arial" pitchFamily="34" charset="0"/>
              </a:rPr>
              <a:t>Es el conjunto de acciones que se planifican y realizan con el objeto de corregir el riesgo existente</a:t>
            </a:r>
            <a:r>
              <a:rPr lang="es-MX" altLang="es-MX" sz="1200" dirty="0">
                <a:solidFill>
                  <a:sysClr val="windowText" lastClr="000000"/>
                </a:solidFill>
                <a:latin typeface="Arial" pitchFamily="34" charset="0"/>
                <a:cs typeface="Arial" pitchFamily="34" charset="0"/>
              </a:rPr>
              <a:t>.</a:t>
            </a:r>
          </a:p>
        </p:txBody>
      </p:sp>
      <p:sp>
        <p:nvSpPr>
          <p:cNvPr id="45" name="Rectangle 8">
            <a:extLst>
              <a:ext uri="{FF2B5EF4-FFF2-40B4-BE49-F238E27FC236}">
                <a16:creationId xmlns:a16="http://schemas.microsoft.com/office/drawing/2014/main" id="{8B9B099F-8BCB-4218-9DD8-BA6115C90A54}"/>
              </a:ext>
            </a:extLst>
          </p:cNvPr>
          <p:cNvSpPr>
            <a:spLocks noChangeArrowheads="1"/>
          </p:cNvSpPr>
          <p:nvPr/>
        </p:nvSpPr>
        <p:spPr bwMode="auto">
          <a:xfrm>
            <a:off x="6019008" y="3626117"/>
            <a:ext cx="2520000" cy="1099027"/>
          </a:xfrm>
          <a:prstGeom prst="rect">
            <a:avLst/>
          </a:prstGeom>
          <a:noFill/>
          <a:ln w="76200" cmpd="thickThin" algn="ctr">
            <a:noFill/>
            <a:miter lim="800000"/>
            <a:headEnd/>
            <a:tailEnd/>
          </a:ln>
          <a:effectLst/>
          <a:extLst/>
        </p:spPr>
        <p:txBody>
          <a:bodyPr vert="horz" wrap="square" lIns="91440" tIns="45720" rIns="91440" bIns="45720" numCol="1" anchor="t" anchorCtr="0" compatLnSpc="1">
            <a:prstTxWarp prst="textNoShape">
              <a:avLst/>
            </a:prstTxWarp>
          </a:bodyPr>
          <a:lstStyle/>
          <a:p>
            <a:pPr algn="just">
              <a:spcAft>
                <a:spcPts val="1000"/>
              </a:spcAft>
            </a:pPr>
            <a:r>
              <a:rPr lang="es-ES" altLang="es-MX" sz="1200" dirty="0">
                <a:solidFill>
                  <a:sysClr val="windowText" lastClr="000000"/>
                </a:solidFill>
                <a:latin typeface="Arial" pitchFamily="34" charset="0"/>
                <a:cs typeface="Arial" pitchFamily="34" charset="0"/>
              </a:rPr>
              <a:t>Es el conjunto de acciones y medidas destinadas a enfrentar los desastres, ya sea por un peligro inminente o por la materialización del riesgo.</a:t>
            </a:r>
            <a:endParaRPr lang="es-MX" altLang="es-MX" sz="1200" dirty="0">
              <a:solidFill>
                <a:sysClr val="windowText" lastClr="000000"/>
              </a:solidFill>
              <a:latin typeface="Arial" pitchFamily="34" charset="0"/>
              <a:cs typeface="Arial" pitchFamily="34" charset="0"/>
            </a:endParaRPr>
          </a:p>
        </p:txBody>
      </p:sp>
      <p:sp>
        <p:nvSpPr>
          <p:cNvPr id="12" name="Flecha: pentágono 11">
            <a:extLst>
              <a:ext uri="{FF2B5EF4-FFF2-40B4-BE49-F238E27FC236}">
                <a16:creationId xmlns:a16="http://schemas.microsoft.com/office/drawing/2014/main" id="{6EB9BF37-A625-405A-A1B4-61825DD0C795}"/>
              </a:ext>
            </a:extLst>
          </p:cNvPr>
          <p:cNvSpPr/>
          <p:nvPr/>
        </p:nvSpPr>
        <p:spPr>
          <a:xfrm rot="5400000">
            <a:off x="1485820" y="3877503"/>
            <a:ext cx="483725" cy="2219670"/>
          </a:xfrm>
          <a:prstGeom prst="homePlate">
            <a:avLst/>
          </a:prstGeom>
          <a:solidFill>
            <a:srgbClr val="06859B"/>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000" dirty="0">
                <a:latin typeface="Arial Narrow" panose="020B0606020202030204" pitchFamily="34" charset="0"/>
              </a:rPr>
              <a:t>Asesoramiento técnico a cargo de</a:t>
            </a:r>
          </a:p>
        </p:txBody>
      </p:sp>
      <p:pic>
        <p:nvPicPr>
          <p:cNvPr id="14" name="Imagen 13">
            <a:extLst>
              <a:ext uri="{FF2B5EF4-FFF2-40B4-BE49-F238E27FC236}">
                <a16:creationId xmlns:a16="http://schemas.microsoft.com/office/drawing/2014/main" id="{4DA5EBD5-08B3-4F6D-B18E-EC7307F606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3487" y="5359444"/>
            <a:ext cx="1575153" cy="498431"/>
          </a:xfrm>
          <a:prstGeom prst="rect">
            <a:avLst/>
          </a:prstGeom>
        </p:spPr>
      </p:pic>
      <p:pic>
        <p:nvPicPr>
          <p:cNvPr id="16" name="Imagen 15">
            <a:extLst>
              <a:ext uri="{FF2B5EF4-FFF2-40B4-BE49-F238E27FC236}">
                <a16:creationId xmlns:a16="http://schemas.microsoft.com/office/drawing/2014/main" id="{1BAABA17-F175-4C9E-BD60-BDBBAA7D45C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26724" y="5359444"/>
            <a:ext cx="1853188" cy="554737"/>
          </a:xfrm>
          <a:prstGeom prst="rect">
            <a:avLst/>
          </a:prstGeom>
        </p:spPr>
      </p:pic>
      <p:sp>
        <p:nvSpPr>
          <p:cNvPr id="62" name="Flecha: pentágono 61">
            <a:extLst>
              <a:ext uri="{FF2B5EF4-FFF2-40B4-BE49-F238E27FC236}">
                <a16:creationId xmlns:a16="http://schemas.microsoft.com/office/drawing/2014/main" id="{8BB52377-A96D-4D33-8CA8-2FB2975900E9}"/>
              </a:ext>
            </a:extLst>
          </p:cNvPr>
          <p:cNvSpPr/>
          <p:nvPr/>
        </p:nvSpPr>
        <p:spPr>
          <a:xfrm rot="5400000">
            <a:off x="3998141" y="3877505"/>
            <a:ext cx="483725" cy="2219670"/>
          </a:xfrm>
          <a:prstGeom prst="homePlate">
            <a:avLst/>
          </a:prstGeom>
          <a:solidFill>
            <a:srgbClr val="06859B"/>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000" dirty="0">
                <a:latin typeface="Arial Narrow" panose="020B0606020202030204" pitchFamily="34" charset="0"/>
              </a:rPr>
              <a:t>Asesoramiento técnico a cargo de</a:t>
            </a:r>
          </a:p>
        </p:txBody>
      </p:sp>
      <p:sp>
        <p:nvSpPr>
          <p:cNvPr id="63" name="Flecha: pentágono 62">
            <a:extLst>
              <a:ext uri="{FF2B5EF4-FFF2-40B4-BE49-F238E27FC236}">
                <a16:creationId xmlns:a16="http://schemas.microsoft.com/office/drawing/2014/main" id="{DA1AFCEA-8DCB-405E-B238-F02B1E6BF897}"/>
              </a:ext>
            </a:extLst>
          </p:cNvPr>
          <p:cNvSpPr/>
          <p:nvPr/>
        </p:nvSpPr>
        <p:spPr>
          <a:xfrm rot="5400000">
            <a:off x="7029202" y="3735516"/>
            <a:ext cx="483725" cy="2504113"/>
          </a:xfrm>
          <a:prstGeom prst="homePlate">
            <a:avLst/>
          </a:prstGeom>
          <a:solidFill>
            <a:srgbClr val="D98124"/>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000" dirty="0">
                <a:latin typeface="Arial Narrow" panose="020B0606020202030204" pitchFamily="34" charset="0"/>
              </a:rPr>
              <a:t>Asesoramiento técnico a cargo de</a:t>
            </a:r>
          </a:p>
        </p:txBody>
      </p:sp>
    </p:spTree>
    <p:extLst>
      <p:ext uri="{BB962C8B-B14F-4D97-AF65-F5344CB8AC3E}">
        <p14:creationId xmlns:p14="http://schemas.microsoft.com/office/powerpoint/2010/main" val="19446492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wipe(down)">
                                      <p:cBhvr>
                                        <p:cTn id="13" dur="500"/>
                                        <p:tgtEl>
                                          <p:spTgt spid="6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wipe(down)">
                                      <p:cBhvr>
                                        <p:cTn id="21"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2" grpId="0" animBg="1"/>
      <p:bldP spid="6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251520" y="714360"/>
            <a:ext cx="7488832" cy="338554"/>
          </a:xfrm>
          <a:prstGeom prst="rect">
            <a:avLst/>
          </a:prstGeom>
        </p:spPr>
        <p:txBody>
          <a:bodyPr wrap="square">
            <a:spAutoFit/>
          </a:bodyPr>
          <a:lstStyle/>
          <a:p>
            <a:r>
              <a:rPr lang="es-PE" sz="1600" b="1" dirty="0">
                <a:solidFill>
                  <a:srgbClr val="1F7B91"/>
                </a:solidFill>
                <a:latin typeface="Arial" panose="020B0604020202020204" pitchFamily="34" charset="0"/>
                <a:cs typeface="Arial" panose="020B0604020202020204" pitchFamily="34" charset="0"/>
              </a:rPr>
              <a:t>EL CENEPRED</a:t>
            </a:r>
          </a:p>
        </p:txBody>
      </p:sp>
      <p:pic>
        <p:nvPicPr>
          <p:cNvPr id="12" name="Imagen 11">
            <a:extLst>
              <a:ext uri="{FF2B5EF4-FFF2-40B4-BE49-F238E27FC236}">
                <a16:creationId xmlns:a16="http://schemas.microsoft.com/office/drawing/2014/main" id="{BD1FF231-0CF0-4BFA-B379-7E0DD3E62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457" y="1156367"/>
            <a:ext cx="7860692" cy="1586834"/>
          </a:xfrm>
          <a:prstGeom prst="rect">
            <a:avLst/>
          </a:prstGeom>
        </p:spPr>
      </p:pic>
      <p:pic>
        <p:nvPicPr>
          <p:cNvPr id="14" name="Imagen 13">
            <a:extLst>
              <a:ext uri="{FF2B5EF4-FFF2-40B4-BE49-F238E27FC236}">
                <a16:creationId xmlns:a16="http://schemas.microsoft.com/office/drawing/2014/main" id="{0828224C-280B-4E5F-8C53-9E0C353185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265"/>
          <a:stretch/>
        </p:blipFill>
        <p:spPr>
          <a:xfrm>
            <a:off x="959523" y="1331381"/>
            <a:ext cx="1634960" cy="1136995"/>
          </a:xfrm>
          <a:prstGeom prst="rect">
            <a:avLst/>
          </a:prstGeom>
        </p:spPr>
      </p:pic>
      <p:sp>
        <p:nvSpPr>
          <p:cNvPr id="15" name="Rectangle 8">
            <a:extLst>
              <a:ext uri="{FF2B5EF4-FFF2-40B4-BE49-F238E27FC236}">
                <a16:creationId xmlns:a16="http://schemas.microsoft.com/office/drawing/2014/main" id="{C50B65D6-503F-4016-B59E-6D11F6EAF1A8}"/>
              </a:ext>
            </a:extLst>
          </p:cNvPr>
          <p:cNvSpPr>
            <a:spLocks noChangeArrowheads="1"/>
          </p:cNvSpPr>
          <p:nvPr/>
        </p:nvSpPr>
        <p:spPr bwMode="auto">
          <a:xfrm>
            <a:off x="2811290" y="1527376"/>
            <a:ext cx="5458084" cy="740018"/>
          </a:xfrm>
          <a:prstGeom prst="rect">
            <a:avLst/>
          </a:prstGeom>
          <a:noFill/>
          <a:ln w="76200" cmpd="thickThin" algn="ctr">
            <a:noFill/>
            <a:miter lim="800000"/>
            <a:headEnd/>
            <a:tailEnd/>
          </a:ln>
          <a:effectLst/>
          <a:extLst/>
        </p:spPr>
        <p:txBody>
          <a:bodyPr vert="horz" wrap="square" lIns="91440" tIns="45720" rIns="91440" bIns="45720" numCol="1" anchor="t" anchorCtr="0" compatLnSpc="1">
            <a:prstTxWarp prst="textNoShape">
              <a:avLst/>
            </a:prstTxWarp>
          </a:bodyPr>
          <a:lstStyle/>
          <a:p>
            <a:pPr algn="just"/>
            <a:r>
              <a:rPr lang="es-PE" sz="1500" dirty="0">
                <a:latin typeface="Arial" panose="020B0604020202020204" pitchFamily="34" charset="0"/>
                <a:cs typeface="Arial" panose="020B0604020202020204" pitchFamily="34" charset="0"/>
              </a:rPr>
              <a:t>Es el ente técnico asesor del Sistema Nacional de Gestión del Riesgo de Desastres (</a:t>
            </a:r>
            <a:r>
              <a:rPr lang="es-PE" sz="1500" dirty="0" err="1">
                <a:latin typeface="Arial" panose="020B0604020202020204" pitchFamily="34" charset="0"/>
                <a:cs typeface="Arial" panose="020B0604020202020204" pitchFamily="34" charset="0"/>
              </a:rPr>
              <a:t>Sinagerd</a:t>
            </a:r>
            <a:r>
              <a:rPr lang="es-PE" sz="1500" dirty="0">
                <a:latin typeface="Arial" panose="020B0604020202020204" pitchFamily="34" charset="0"/>
                <a:cs typeface="Arial" panose="020B0604020202020204" pitchFamily="34" charset="0"/>
              </a:rPr>
              <a:t>), en los componentes prospectivo y correctivo del riesgo de desastres.</a:t>
            </a:r>
          </a:p>
        </p:txBody>
      </p:sp>
      <p:pic>
        <p:nvPicPr>
          <p:cNvPr id="16" name="Imagen 15">
            <a:extLst>
              <a:ext uri="{FF2B5EF4-FFF2-40B4-BE49-F238E27FC236}">
                <a16:creationId xmlns:a16="http://schemas.microsoft.com/office/drawing/2014/main" id="{65406D13-9037-4EE6-A5B7-23D622E003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1290" y="5099265"/>
            <a:ext cx="2605844" cy="916340"/>
          </a:xfrm>
          <a:prstGeom prst="rect">
            <a:avLst/>
          </a:prstGeom>
        </p:spPr>
      </p:pic>
      <p:pic>
        <p:nvPicPr>
          <p:cNvPr id="17" name="Imagen 16">
            <a:extLst>
              <a:ext uri="{FF2B5EF4-FFF2-40B4-BE49-F238E27FC236}">
                <a16:creationId xmlns:a16="http://schemas.microsoft.com/office/drawing/2014/main" id="{A15172CE-82BF-4032-A7D5-413D349A38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324" y="4165413"/>
            <a:ext cx="2600118" cy="1214152"/>
          </a:xfrm>
          <a:prstGeom prst="rect">
            <a:avLst/>
          </a:prstGeom>
        </p:spPr>
      </p:pic>
      <p:pic>
        <p:nvPicPr>
          <p:cNvPr id="18" name="Imagen 17">
            <a:extLst>
              <a:ext uri="{FF2B5EF4-FFF2-40B4-BE49-F238E27FC236}">
                <a16:creationId xmlns:a16="http://schemas.microsoft.com/office/drawing/2014/main" id="{ED31151C-7887-4DC3-A1CA-14A0483AC8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528" y="2970830"/>
            <a:ext cx="2869294" cy="916340"/>
          </a:xfrm>
          <a:prstGeom prst="rect">
            <a:avLst/>
          </a:prstGeom>
        </p:spPr>
      </p:pic>
      <p:pic>
        <p:nvPicPr>
          <p:cNvPr id="19" name="Imagen 18">
            <a:extLst>
              <a:ext uri="{FF2B5EF4-FFF2-40B4-BE49-F238E27FC236}">
                <a16:creationId xmlns:a16="http://schemas.microsoft.com/office/drawing/2014/main" id="{229060A6-5911-4749-AF47-D9E2090C6F9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73628" y="4308592"/>
            <a:ext cx="3224374" cy="927794"/>
          </a:xfrm>
          <a:prstGeom prst="rect">
            <a:avLst/>
          </a:prstGeom>
        </p:spPr>
      </p:pic>
      <p:sp>
        <p:nvSpPr>
          <p:cNvPr id="20" name="Rectángulo 19">
            <a:extLst>
              <a:ext uri="{FF2B5EF4-FFF2-40B4-BE49-F238E27FC236}">
                <a16:creationId xmlns:a16="http://schemas.microsoft.com/office/drawing/2014/main" id="{153A2E9B-BF57-454F-A515-10F1FC0EFCE7}"/>
              </a:ext>
            </a:extLst>
          </p:cNvPr>
          <p:cNvSpPr/>
          <p:nvPr/>
        </p:nvSpPr>
        <p:spPr>
          <a:xfrm>
            <a:off x="5626429" y="2970830"/>
            <a:ext cx="2517043" cy="892552"/>
          </a:xfrm>
          <a:prstGeom prst="rect">
            <a:avLst/>
          </a:prstGeom>
        </p:spPr>
        <p:txBody>
          <a:bodyPr wrap="square">
            <a:spAutoFit/>
          </a:bodyPr>
          <a:lstStyle/>
          <a:p>
            <a:pPr lvl="0"/>
            <a:r>
              <a:rPr lang="es-PE" sz="1300" b="1" dirty="0">
                <a:solidFill>
                  <a:schemeClr val="tx1">
                    <a:lumMod val="75000"/>
                    <a:lumOff val="25000"/>
                  </a:schemeClr>
                </a:solidFill>
                <a:latin typeface="Arial Narrow" panose="020B0606020202030204" pitchFamily="34" charset="0"/>
                <a:cs typeface="Arial" panose="020B0604020202020204" pitchFamily="34" charset="0"/>
              </a:rPr>
              <a:t>GENERACIÓN DEL CONOCIMIENTO DEL RIESGO</a:t>
            </a:r>
          </a:p>
          <a:p>
            <a:pPr lvl="0"/>
            <a:endParaRPr lang="es-PE" sz="600" b="1" dirty="0">
              <a:solidFill>
                <a:schemeClr val="tx1">
                  <a:lumMod val="75000"/>
                  <a:lumOff val="25000"/>
                </a:schemeClr>
              </a:solidFill>
              <a:latin typeface="Arial Narrow" panose="020B0606020202030204" pitchFamily="34" charset="0"/>
              <a:cs typeface="Arial" panose="020B0604020202020204" pitchFamily="34" charset="0"/>
            </a:endParaRPr>
          </a:p>
          <a:p>
            <a:pPr lvl="0"/>
            <a:r>
              <a:rPr lang="es-PE" sz="900" dirty="0">
                <a:solidFill>
                  <a:schemeClr val="tx1">
                    <a:lumMod val="75000"/>
                    <a:lumOff val="25000"/>
                  </a:schemeClr>
                </a:solidFill>
                <a:latin typeface="Arial Narrow" panose="020B0606020202030204" pitchFamily="34" charset="0"/>
                <a:cs typeface="Arial" panose="020B0604020202020204" pitchFamily="34" charset="0"/>
              </a:rPr>
              <a:t>Escenarios de Riesgo</a:t>
            </a:r>
          </a:p>
          <a:p>
            <a:pPr lvl="0"/>
            <a:r>
              <a:rPr lang="es-PE" sz="900" dirty="0">
                <a:solidFill>
                  <a:schemeClr val="tx1">
                    <a:lumMod val="75000"/>
                    <a:lumOff val="25000"/>
                  </a:schemeClr>
                </a:solidFill>
                <a:latin typeface="Arial Narrow" panose="020B0606020202030204" pitchFamily="34" charset="0"/>
                <a:cs typeface="Arial" panose="020B0604020202020204" pitchFamily="34" charset="0"/>
              </a:rPr>
              <a:t>Evaluaciones de Riesgo</a:t>
            </a:r>
            <a:endParaRPr lang="es-PE" sz="1400" dirty="0">
              <a:solidFill>
                <a:schemeClr val="tx1">
                  <a:lumMod val="75000"/>
                  <a:lumOff val="25000"/>
                </a:schemeClr>
              </a:solidFill>
              <a:latin typeface="Arial Narrow" panose="020B0606020202030204" pitchFamily="34" charset="0"/>
              <a:cs typeface="Arial" panose="020B0604020202020204" pitchFamily="34" charset="0"/>
            </a:endParaRPr>
          </a:p>
        </p:txBody>
      </p:sp>
      <p:pic>
        <p:nvPicPr>
          <p:cNvPr id="21" name="Imagen 20">
            <a:extLst>
              <a:ext uri="{FF2B5EF4-FFF2-40B4-BE49-F238E27FC236}">
                <a16:creationId xmlns:a16="http://schemas.microsoft.com/office/drawing/2014/main" id="{4388A513-C44B-465D-8014-BA22E81109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04751" y="2970830"/>
            <a:ext cx="921678" cy="899916"/>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cxnSp>
        <p:nvCxnSpPr>
          <p:cNvPr id="22" name="Conector recto 21">
            <a:extLst>
              <a:ext uri="{FF2B5EF4-FFF2-40B4-BE49-F238E27FC236}">
                <a16:creationId xmlns:a16="http://schemas.microsoft.com/office/drawing/2014/main" id="{FBC90487-7412-45F4-991C-60C06701D9A3}"/>
              </a:ext>
            </a:extLst>
          </p:cNvPr>
          <p:cNvCxnSpPr/>
          <p:nvPr/>
        </p:nvCxnSpPr>
        <p:spPr>
          <a:xfrm>
            <a:off x="5720697" y="3476512"/>
            <a:ext cx="2301513" cy="0"/>
          </a:xfrm>
          <a:prstGeom prst="line">
            <a:avLst/>
          </a:prstGeom>
          <a:ln w="19050"/>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746359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298324" y="723900"/>
            <a:ext cx="5865410" cy="7194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E" sz="2000" b="1" dirty="0">
                <a:solidFill>
                  <a:srgbClr val="1F7B91"/>
                </a:solidFill>
                <a:latin typeface="Arial" panose="020B0604020202020204" pitchFamily="34" charset="0"/>
                <a:cs typeface="Arial" panose="020B0604020202020204" pitchFamily="34" charset="0"/>
              </a:rPr>
              <a:t>ÓRGANOS DE LÍNEA</a:t>
            </a:r>
            <a:endParaRPr lang="es-PE" sz="1200" dirty="0">
              <a:solidFill>
                <a:schemeClr val="tx1">
                  <a:lumMod val="65000"/>
                  <a:lumOff val="35000"/>
                </a:schemeClr>
              </a:solidFill>
            </a:endParaRPr>
          </a:p>
        </p:txBody>
      </p:sp>
      <p:sp>
        <p:nvSpPr>
          <p:cNvPr id="3" name="Rectángulo redondeado 47">
            <a:extLst>
              <a:ext uri="{FF2B5EF4-FFF2-40B4-BE49-F238E27FC236}">
                <a16:creationId xmlns:a16="http://schemas.microsoft.com/office/drawing/2014/main" id="{10ED3C5D-5427-4FA4-87CB-C8B99E182DF6}"/>
              </a:ext>
            </a:extLst>
          </p:cNvPr>
          <p:cNvSpPr/>
          <p:nvPr/>
        </p:nvSpPr>
        <p:spPr>
          <a:xfrm>
            <a:off x="298325" y="1509016"/>
            <a:ext cx="2480502" cy="1112816"/>
          </a:xfrm>
          <a:prstGeom prst="roundRect">
            <a:avLst/>
          </a:prstGeom>
          <a:solidFill>
            <a:srgbClr val="96D6D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PE" sz="1400" b="1" dirty="0">
                <a:solidFill>
                  <a:schemeClr val="tx1">
                    <a:lumMod val="75000"/>
                    <a:lumOff val="25000"/>
                  </a:schemeClr>
                </a:solidFill>
                <a:latin typeface="Arial" panose="020B0604020202020204" pitchFamily="34" charset="0"/>
                <a:cs typeface="Arial" panose="020B0604020202020204" pitchFamily="34" charset="0"/>
              </a:rPr>
              <a:t>DIRECCIÓN DE GESTIÓN DE PROCESO - DGP</a:t>
            </a:r>
            <a:endParaRPr kumimoji="0" lang="es-PE" sz="14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4" name="Rectángulo redondeado 47">
            <a:extLst>
              <a:ext uri="{FF2B5EF4-FFF2-40B4-BE49-F238E27FC236}">
                <a16:creationId xmlns:a16="http://schemas.microsoft.com/office/drawing/2014/main" id="{10ED3C5D-5427-4FA4-87CB-C8B99E182DF6}"/>
              </a:ext>
            </a:extLst>
          </p:cNvPr>
          <p:cNvSpPr/>
          <p:nvPr/>
        </p:nvSpPr>
        <p:spPr>
          <a:xfrm>
            <a:off x="274570" y="3209447"/>
            <a:ext cx="2504255" cy="994590"/>
          </a:xfrm>
          <a:prstGeom prst="roundRect">
            <a:avLst/>
          </a:prstGeom>
          <a:solidFill>
            <a:srgbClr val="9E97A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400" b="1" dirty="0">
                <a:solidFill>
                  <a:schemeClr val="tx1">
                    <a:lumMod val="75000"/>
                    <a:lumOff val="25000"/>
                  </a:schemeClr>
                </a:solidFill>
                <a:latin typeface="Arial" panose="020B0604020202020204" pitchFamily="34" charset="0"/>
                <a:cs typeface="Arial" panose="020B0604020202020204" pitchFamily="34" charset="0"/>
              </a:rPr>
              <a:t>DIRECCIÓN DE FORTALECIMIENTO Y ASISTENCIA TÉCNICA - DIFAT</a:t>
            </a:r>
          </a:p>
        </p:txBody>
      </p:sp>
      <p:sp>
        <p:nvSpPr>
          <p:cNvPr id="5" name="Rectángulo redondeado 47">
            <a:extLst>
              <a:ext uri="{FF2B5EF4-FFF2-40B4-BE49-F238E27FC236}">
                <a16:creationId xmlns:a16="http://schemas.microsoft.com/office/drawing/2014/main" id="{10ED3C5D-5427-4FA4-87CB-C8B99E182DF6}"/>
              </a:ext>
            </a:extLst>
          </p:cNvPr>
          <p:cNvSpPr/>
          <p:nvPr/>
        </p:nvSpPr>
        <p:spPr>
          <a:xfrm>
            <a:off x="274570" y="4802580"/>
            <a:ext cx="2504255" cy="1109110"/>
          </a:xfrm>
          <a:prstGeom prst="round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PE" sz="1400" b="1" dirty="0">
                <a:solidFill>
                  <a:schemeClr val="tx1">
                    <a:lumMod val="75000"/>
                    <a:lumOff val="25000"/>
                  </a:schemeClr>
                </a:solidFill>
                <a:latin typeface="Arial" panose="020B0604020202020204" pitchFamily="34" charset="0"/>
                <a:cs typeface="Arial" panose="020B0604020202020204" pitchFamily="34" charset="0"/>
              </a:rPr>
              <a:t>DIRECCIÓN</a:t>
            </a:r>
            <a:r>
              <a:rPr kumimoji="0" lang="es-PE" sz="14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rPr>
              <a:t> DE MONITOREO,</a:t>
            </a:r>
            <a:r>
              <a:rPr kumimoji="0" lang="es-PE" sz="1400" b="1" i="0" u="none" strike="noStrike" kern="1200" cap="none" spc="0" normalizeH="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rPr>
              <a:t> SEGUIMIENTO Y EVALUACIÓN - DIMSE</a:t>
            </a:r>
            <a:endParaRPr kumimoji="0" lang="es-PE" sz="14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6" name="23 Rectángulo"/>
          <p:cNvSpPr/>
          <p:nvPr/>
        </p:nvSpPr>
        <p:spPr>
          <a:xfrm>
            <a:off x="2921330" y="1461003"/>
            <a:ext cx="5955916" cy="1208842"/>
          </a:xfrm>
          <a:prstGeom prst="roundRect">
            <a:avLst/>
          </a:prstGeom>
          <a:solidFill>
            <a:srgbClr val="DBF1F0"/>
          </a:solidFill>
        </p:spPr>
        <p:txBody>
          <a:bodyPr wrap="square">
            <a:spAutoFit/>
          </a:bodyPr>
          <a:lstStyle/>
          <a:p>
            <a:pPr algn="just"/>
            <a:r>
              <a:rPr lang="es-PE" sz="1300" dirty="0">
                <a:latin typeface="Arial" panose="020B0604020202020204" pitchFamily="34" charset="0"/>
                <a:cs typeface="Arial" panose="020B0604020202020204" pitchFamily="34" charset="0"/>
              </a:rPr>
              <a:t>Responsable de asesorar y proponer las </a:t>
            </a:r>
            <a:r>
              <a:rPr lang="es-PE" sz="1300" b="1" dirty="0">
                <a:latin typeface="Arial" panose="020B0604020202020204" pitchFamily="34" charset="0"/>
                <a:cs typeface="Arial" panose="020B0604020202020204" pitchFamily="34" charset="0"/>
              </a:rPr>
              <a:t>normas y lineamientos </a:t>
            </a:r>
            <a:r>
              <a:rPr lang="es-PE" sz="1300" dirty="0">
                <a:latin typeface="Arial" panose="020B0604020202020204" pitchFamily="34" charset="0"/>
                <a:cs typeface="Arial" panose="020B0604020202020204" pitchFamily="34" charset="0"/>
              </a:rPr>
              <a:t>en los procesos de estimación, prevención, reducción del riesgo de desastres y reconstrucción para la toma de decisiones en los tres niveles de gobierno. Asimismo establece los </a:t>
            </a:r>
            <a:r>
              <a:rPr lang="es-PE" sz="1300" b="1" dirty="0">
                <a:latin typeface="Arial" panose="020B0604020202020204" pitchFamily="34" charset="0"/>
                <a:cs typeface="Arial" panose="020B0604020202020204" pitchFamily="34" charset="0"/>
              </a:rPr>
              <a:t>mecanismos para el acceso a la información geoespacial </a:t>
            </a:r>
            <a:r>
              <a:rPr lang="es-PE" sz="1300" dirty="0">
                <a:latin typeface="Arial" panose="020B0604020202020204" pitchFamily="34" charset="0"/>
                <a:cs typeface="Arial" panose="020B0604020202020204" pitchFamily="34" charset="0"/>
              </a:rPr>
              <a:t>y registros generales para la Gestión del Riesgo de Desastres.</a:t>
            </a:r>
          </a:p>
        </p:txBody>
      </p:sp>
      <p:sp>
        <p:nvSpPr>
          <p:cNvPr id="7" name="24 Rectángulo"/>
          <p:cNvSpPr/>
          <p:nvPr/>
        </p:nvSpPr>
        <p:spPr>
          <a:xfrm>
            <a:off x="2921330" y="3260466"/>
            <a:ext cx="5955916" cy="892552"/>
          </a:xfrm>
          <a:prstGeom prst="rect">
            <a:avLst/>
          </a:prstGeom>
          <a:solidFill>
            <a:srgbClr val="E7E6EA"/>
          </a:solidFill>
        </p:spPr>
        <p:txBody>
          <a:bodyPr wrap="square">
            <a:spAutoFit/>
          </a:bodyPr>
          <a:lstStyle/>
          <a:p>
            <a:pPr algn="just"/>
            <a:r>
              <a:rPr lang="es-PE" sz="1300" dirty="0">
                <a:latin typeface="Arial" panose="020B0604020202020204" pitchFamily="34" charset="0"/>
                <a:cs typeface="Arial" panose="020B0604020202020204" pitchFamily="34" charset="0"/>
              </a:rPr>
              <a:t>Responsable de </a:t>
            </a:r>
            <a:r>
              <a:rPr lang="es-PE" sz="1300" b="1" dirty="0">
                <a:latin typeface="Arial" panose="020B0604020202020204" pitchFamily="34" charset="0"/>
                <a:cs typeface="Arial" panose="020B0604020202020204" pitchFamily="34" charset="0"/>
              </a:rPr>
              <a:t>fortalecer capacidades y brindar asistencia técnica </a:t>
            </a:r>
            <a:r>
              <a:rPr lang="es-PE" sz="1300" dirty="0">
                <a:latin typeface="Arial" panose="020B0604020202020204" pitchFamily="34" charset="0"/>
                <a:cs typeface="Arial" panose="020B0604020202020204" pitchFamily="34" charset="0"/>
              </a:rPr>
              <a:t>en los procesos de estimación, prevención, reducción del riesgo de desastres y reconstrucción en los tres niveles de gobierno: Nacional, Regional y Local; así como en instituciones privadas.</a:t>
            </a:r>
          </a:p>
        </p:txBody>
      </p:sp>
      <p:sp>
        <p:nvSpPr>
          <p:cNvPr id="8" name="25 Rectángulo"/>
          <p:cNvSpPr/>
          <p:nvPr/>
        </p:nvSpPr>
        <p:spPr>
          <a:xfrm>
            <a:off x="2921330" y="5010886"/>
            <a:ext cx="5955916" cy="692497"/>
          </a:xfrm>
          <a:prstGeom prst="rect">
            <a:avLst/>
          </a:prstGeom>
          <a:solidFill>
            <a:schemeClr val="accent6">
              <a:lumMod val="20000"/>
              <a:lumOff val="80000"/>
            </a:schemeClr>
          </a:solidFill>
        </p:spPr>
        <p:txBody>
          <a:bodyPr wrap="square">
            <a:spAutoFit/>
          </a:bodyPr>
          <a:lstStyle/>
          <a:p>
            <a:pPr algn="just"/>
            <a:r>
              <a:rPr lang="es-PE" sz="1300" dirty="0">
                <a:latin typeface="Arial" panose="020B0604020202020204" pitchFamily="34" charset="0"/>
                <a:cs typeface="Arial" panose="020B0604020202020204" pitchFamily="34" charset="0"/>
              </a:rPr>
              <a:t>Responsable del </a:t>
            </a:r>
            <a:r>
              <a:rPr lang="es-PE" sz="1300" b="1" dirty="0">
                <a:latin typeface="Arial" panose="020B0604020202020204" pitchFamily="34" charset="0"/>
                <a:cs typeface="Arial" panose="020B0604020202020204" pitchFamily="34" charset="0"/>
              </a:rPr>
              <a:t>monitoreo, seguimiento y evaluación de la implementación de los procesos </a:t>
            </a:r>
            <a:r>
              <a:rPr lang="es-PE" sz="1300" dirty="0">
                <a:latin typeface="Arial" panose="020B0604020202020204" pitchFamily="34" charset="0"/>
                <a:cs typeface="Arial" panose="020B0604020202020204" pitchFamily="34" charset="0"/>
              </a:rPr>
              <a:t>de estimación, prevención, reducción del riesgo de desastres y reconstrucción en todas las instancias del SINAGERD.</a:t>
            </a:r>
          </a:p>
        </p:txBody>
      </p:sp>
    </p:spTree>
    <p:extLst>
      <p:ext uri="{BB962C8B-B14F-4D97-AF65-F5344CB8AC3E}">
        <p14:creationId xmlns:p14="http://schemas.microsoft.com/office/powerpoint/2010/main" val="265297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755576" y="2564904"/>
            <a:ext cx="7560840" cy="16561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s-PE" sz="2400" b="1" dirty="0">
                <a:latin typeface="Arial" panose="020B0604020202020204" pitchFamily="34" charset="0"/>
                <a:cs typeface="Arial" panose="020B0604020202020204" pitchFamily="34" charset="0"/>
              </a:rPr>
              <a:t>Elaboración de Instrumentos Técnico Normativos</a:t>
            </a:r>
          </a:p>
        </p:txBody>
      </p:sp>
    </p:spTree>
    <p:extLst>
      <p:ext uri="{BB962C8B-B14F-4D97-AF65-F5344CB8AC3E}">
        <p14:creationId xmlns:p14="http://schemas.microsoft.com/office/powerpoint/2010/main" val="4255176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77A45E9E-71FE-4519-805F-7A831AE881A2}"/>
              </a:ext>
            </a:extLst>
          </p:cNvPr>
          <p:cNvSpPr/>
          <p:nvPr/>
        </p:nvSpPr>
        <p:spPr>
          <a:xfrm>
            <a:off x="224780" y="618496"/>
            <a:ext cx="7560840" cy="923330"/>
          </a:xfrm>
          <a:prstGeom prst="rect">
            <a:avLst/>
          </a:prstGeom>
        </p:spPr>
        <p:txBody>
          <a:bodyPr wrap="square">
            <a:spAutoFit/>
          </a:bodyPr>
          <a:lstStyle/>
          <a:p>
            <a:r>
              <a:rPr lang="es-PE" b="1" dirty="0">
                <a:solidFill>
                  <a:srgbClr val="1F7B91"/>
                </a:solidFill>
                <a:latin typeface="Arial" panose="020B0604020202020204" pitchFamily="34" charset="0"/>
                <a:cs typeface="Arial" panose="020B0604020202020204" pitchFamily="34" charset="0"/>
              </a:rPr>
              <a:t>INSTRUMENTOS TÉCNICO NORMATIVOS PARA LA ELABORACIÓN DE PLANES DE PREVENCIÓN Y REDUCCIÓN DEL RIESGO DE DESASTRES</a:t>
            </a:r>
          </a:p>
        </p:txBody>
      </p:sp>
      <p:pic>
        <p:nvPicPr>
          <p:cNvPr id="18" name="Imagen 17">
            <a:extLst>
              <a:ext uri="{FF2B5EF4-FFF2-40B4-BE49-F238E27FC236}">
                <a16:creationId xmlns:a16="http://schemas.microsoft.com/office/drawing/2014/main" id="{852ECED1-F27F-4A76-9624-B4FD8EC849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460" y="1775317"/>
            <a:ext cx="1661717" cy="166171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9" name="Imagen 18">
            <a:extLst>
              <a:ext uri="{FF2B5EF4-FFF2-40B4-BE49-F238E27FC236}">
                <a16:creationId xmlns:a16="http://schemas.microsoft.com/office/drawing/2014/main" id="{E922A173-7764-40F7-9A14-90C41D3231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4543" y="2290196"/>
            <a:ext cx="1666415" cy="166171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0" name="Imagen 19">
            <a:extLst>
              <a:ext uri="{FF2B5EF4-FFF2-40B4-BE49-F238E27FC236}">
                <a16:creationId xmlns:a16="http://schemas.microsoft.com/office/drawing/2014/main" id="{58FB67AC-83A6-4771-B879-94B96C9E30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736" y="3636459"/>
            <a:ext cx="1659991" cy="166065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1" name="Imagen 20">
            <a:extLst>
              <a:ext uri="{FF2B5EF4-FFF2-40B4-BE49-F238E27FC236}">
                <a16:creationId xmlns:a16="http://schemas.microsoft.com/office/drawing/2014/main" id="{B756C553-D755-45EB-86EA-80217A00A39A}"/>
              </a:ext>
            </a:extLst>
          </p:cNvPr>
          <p:cNvPicPr>
            <a:picLocks noChangeAspect="1"/>
          </p:cNvPicPr>
          <p:nvPr/>
        </p:nvPicPr>
        <p:blipFill rotWithShape="1">
          <a:blip r:embed="rId5"/>
          <a:srcRect l="39380" t="15372" r="26942" b="9389"/>
          <a:stretch/>
        </p:blipFill>
        <p:spPr>
          <a:xfrm>
            <a:off x="6747234" y="2135594"/>
            <a:ext cx="1886338" cy="270238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2" name="Marcador de contenido 2">
            <a:extLst>
              <a:ext uri="{FF2B5EF4-FFF2-40B4-BE49-F238E27FC236}">
                <a16:creationId xmlns:a16="http://schemas.microsoft.com/office/drawing/2014/main" id="{6BE9EEB7-6FAF-4ABA-AF09-57B3CFB93E82}"/>
              </a:ext>
            </a:extLst>
          </p:cNvPr>
          <p:cNvSpPr txBox="1">
            <a:spLocks/>
          </p:cNvSpPr>
          <p:nvPr/>
        </p:nvSpPr>
        <p:spPr bwMode="auto">
          <a:xfrm>
            <a:off x="4195324" y="3957165"/>
            <a:ext cx="1968744" cy="6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PE" sz="1200" b="1" dirty="0">
                <a:solidFill>
                  <a:srgbClr val="1F7B91"/>
                </a:solidFill>
                <a:latin typeface="Arial" panose="020B0604020202020204" pitchFamily="34" charset="0"/>
                <a:cs typeface="Arial" panose="020B0604020202020204" pitchFamily="34" charset="0"/>
              </a:rPr>
              <a:t>Manual para la Evaluación del Riesgo por Sismos</a:t>
            </a:r>
            <a:endParaRPr lang="es-PE" sz="1200" dirty="0">
              <a:solidFill>
                <a:srgbClr val="1F7B91"/>
              </a:solidFill>
              <a:latin typeface="Arial" panose="020B0604020202020204" pitchFamily="34" charset="0"/>
              <a:cs typeface="Arial" panose="020B0604020202020204" pitchFamily="34" charset="0"/>
            </a:endParaRPr>
          </a:p>
        </p:txBody>
      </p:sp>
      <p:sp>
        <p:nvSpPr>
          <p:cNvPr id="23" name="Marcador de contenido 2">
            <a:extLst>
              <a:ext uri="{FF2B5EF4-FFF2-40B4-BE49-F238E27FC236}">
                <a16:creationId xmlns:a16="http://schemas.microsoft.com/office/drawing/2014/main" id="{1FDBBA85-FEA5-4528-A933-012D0FE86598}"/>
              </a:ext>
            </a:extLst>
          </p:cNvPr>
          <p:cNvSpPr txBox="1">
            <a:spLocks/>
          </p:cNvSpPr>
          <p:nvPr/>
        </p:nvSpPr>
        <p:spPr bwMode="auto">
          <a:xfrm>
            <a:off x="4190965" y="5526799"/>
            <a:ext cx="1936262" cy="673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PE" sz="1200" b="1" dirty="0">
                <a:solidFill>
                  <a:srgbClr val="1F7B91"/>
                </a:solidFill>
                <a:latin typeface="Arial" panose="020B0604020202020204" pitchFamily="34" charset="0"/>
                <a:cs typeface="Arial" panose="020B0604020202020204" pitchFamily="34" charset="0"/>
              </a:rPr>
              <a:t>Manual para la Evaluación del Riesgo por Tsunamis</a:t>
            </a:r>
          </a:p>
        </p:txBody>
      </p:sp>
      <p:grpSp>
        <p:nvGrpSpPr>
          <p:cNvPr id="24" name="Grupo 23">
            <a:extLst>
              <a:ext uri="{FF2B5EF4-FFF2-40B4-BE49-F238E27FC236}">
                <a16:creationId xmlns:a16="http://schemas.microsoft.com/office/drawing/2014/main" id="{CB173E5F-B0CB-44C5-9F20-C2F1071CE7B1}"/>
              </a:ext>
            </a:extLst>
          </p:cNvPr>
          <p:cNvGrpSpPr/>
          <p:nvPr/>
        </p:nvGrpSpPr>
        <p:grpSpPr>
          <a:xfrm>
            <a:off x="4820447" y="4776797"/>
            <a:ext cx="720080" cy="720080"/>
            <a:chOff x="5927357" y="7959287"/>
            <a:chExt cx="1440160" cy="1440160"/>
          </a:xfrm>
        </p:grpSpPr>
        <p:sp>
          <p:nvSpPr>
            <p:cNvPr id="25" name="Elipse 24">
              <a:extLst>
                <a:ext uri="{FF2B5EF4-FFF2-40B4-BE49-F238E27FC236}">
                  <a16:creationId xmlns:a16="http://schemas.microsoft.com/office/drawing/2014/main" id="{7A4BCFEA-BDDA-4D8E-AE4D-01E1EF3D4239}"/>
                </a:ext>
              </a:extLst>
            </p:cNvPr>
            <p:cNvSpPr/>
            <p:nvPr/>
          </p:nvSpPr>
          <p:spPr>
            <a:xfrm>
              <a:off x="5927357" y="7959287"/>
              <a:ext cx="1440160" cy="1440160"/>
            </a:xfrm>
            <a:prstGeom prst="ellipse">
              <a:avLst/>
            </a:prstGeom>
            <a:solidFill>
              <a:srgbClr val="2FC3B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6" name="Imagen 25">
              <a:extLst>
                <a:ext uri="{FF2B5EF4-FFF2-40B4-BE49-F238E27FC236}">
                  <a16:creationId xmlns:a16="http://schemas.microsoft.com/office/drawing/2014/main" id="{4B3E9167-FCE1-4FFB-AA3F-90F910B0DF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6253" y="8300710"/>
              <a:ext cx="1062369" cy="706552"/>
            </a:xfrm>
            <a:prstGeom prst="rect">
              <a:avLst/>
            </a:prstGeom>
          </p:spPr>
        </p:pic>
      </p:grpSp>
      <p:grpSp>
        <p:nvGrpSpPr>
          <p:cNvPr id="27" name="Grupo 26">
            <a:extLst>
              <a:ext uri="{FF2B5EF4-FFF2-40B4-BE49-F238E27FC236}">
                <a16:creationId xmlns:a16="http://schemas.microsoft.com/office/drawing/2014/main" id="{19B16D8E-DE30-4184-A282-ADB34B25FD8B}"/>
              </a:ext>
            </a:extLst>
          </p:cNvPr>
          <p:cNvGrpSpPr/>
          <p:nvPr/>
        </p:nvGrpSpPr>
        <p:grpSpPr>
          <a:xfrm>
            <a:off x="4799056" y="3231830"/>
            <a:ext cx="720080" cy="720080"/>
            <a:chOff x="1667942" y="7999978"/>
            <a:chExt cx="1440160" cy="1440160"/>
          </a:xfrm>
        </p:grpSpPr>
        <p:sp>
          <p:nvSpPr>
            <p:cNvPr id="28" name="Elipse 27">
              <a:extLst>
                <a:ext uri="{FF2B5EF4-FFF2-40B4-BE49-F238E27FC236}">
                  <a16:creationId xmlns:a16="http://schemas.microsoft.com/office/drawing/2014/main" id="{FC3B1D41-CBC3-4D8A-BEAF-923DDF75293A}"/>
                </a:ext>
              </a:extLst>
            </p:cNvPr>
            <p:cNvSpPr/>
            <p:nvPr/>
          </p:nvSpPr>
          <p:spPr>
            <a:xfrm>
              <a:off x="1667942" y="7999978"/>
              <a:ext cx="1440160" cy="1440160"/>
            </a:xfrm>
            <a:prstGeom prst="ellipse">
              <a:avLst/>
            </a:prstGeom>
            <a:solidFill>
              <a:srgbClr val="0079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9" name="Imagen 28">
              <a:extLst>
                <a:ext uri="{FF2B5EF4-FFF2-40B4-BE49-F238E27FC236}">
                  <a16:creationId xmlns:a16="http://schemas.microsoft.com/office/drawing/2014/main" id="{6CB7EF1D-DD04-438B-AFD2-8359CFFBE3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7545" y="8312451"/>
              <a:ext cx="960954" cy="734847"/>
            </a:xfrm>
            <a:prstGeom prst="rect">
              <a:avLst/>
            </a:prstGeom>
          </p:spPr>
        </p:pic>
      </p:grpSp>
      <p:sp>
        <p:nvSpPr>
          <p:cNvPr id="30" name="Marcador de contenido 2">
            <a:extLst>
              <a:ext uri="{FF2B5EF4-FFF2-40B4-BE49-F238E27FC236}">
                <a16:creationId xmlns:a16="http://schemas.microsoft.com/office/drawing/2014/main" id="{242FB666-A6EF-4B2F-BAE7-656265D55D28}"/>
              </a:ext>
            </a:extLst>
          </p:cNvPr>
          <p:cNvSpPr txBox="1">
            <a:spLocks/>
          </p:cNvSpPr>
          <p:nvPr/>
        </p:nvSpPr>
        <p:spPr bwMode="auto">
          <a:xfrm>
            <a:off x="4158464" y="2323768"/>
            <a:ext cx="2042463" cy="643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PE" sz="1200" b="1" dirty="0">
                <a:solidFill>
                  <a:srgbClr val="1F7B91"/>
                </a:solidFill>
                <a:latin typeface="Arial" panose="020B0604020202020204" pitchFamily="34" charset="0"/>
                <a:cs typeface="Arial" panose="020B0604020202020204" pitchFamily="34" charset="0"/>
              </a:rPr>
              <a:t>Manual de Evaluación de Riesgos Originados por Fenómenos Naturales</a:t>
            </a:r>
            <a:endParaRPr lang="es-PE" sz="1200" dirty="0">
              <a:solidFill>
                <a:srgbClr val="1F7B91"/>
              </a:solidFill>
              <a:latin typeface="Arial" panose="020B0604020202020204" pitchFamily="34" charset="0"/>
              <a:cs typeface="Arial" panose="020B0604020202020204" pitchFamily="34" charset="0"/>
            </a:endParaRPr>
          </a:p>
        </p:txBody>
      </p:sp>
      <p:sp>
        <p:nvSpPr>
          <p:cNvPr id="31" name="Elipse 30">
            <a:extLst>
              <a:ext uri="{FF2B5EF4-FFF2-40B4-BE49-F238E27FC236}">
                <a16:creationId xmlns:a16="http://schemas.microsoft.com/office/drawing/2014/main" id="{A84610E3-1066-44D7-8E7A-BC5E86193E89}"/>
              </a:ext>
            </a:extLst>
          </p:cNvPr>
          <p:cNvSpPr/>
          <p:nvPr/>
        </p:nvSpPr>
        <p:spPr>
          <a:xfrm>
            <a:off x="4820447" y="1573766"/>
            <a:ext cx="720080" cy="720080"/>
          </a:xfrm>
          <a:prstGeom prst="ellipse">
            <a:avLst/>
          </a:pr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32" name="Imagen 31">
            <a:extLst>
              <a:ext uri="{FF2B5EF4-FFF2-40B4-BE49-F238E27FC236}">
                <a16:creationId xmlns:a16="http://schemas.microsoft.com/office/drawing/2014/main" id="{661A60AE-F34E-4710-A7B4-F51C609EF3B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98797" y="4184371"/>
            <a:ext cx="1679335" cy="167933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3" name="Imagen 32">
            <a:extLst>
              <a:ext uri="{FF2B5EF4-FFF2-40B4-BE49-F238E27FC236}">
                <a16:creationId xmlns:a16="http://schemas.microsoft.com/office/drawing/2014/main" id="{38C87D10-97D7-4D9D-A66F-2A2185ADB9FE}"/>
              </a:ext>
            </a:extLst>
          </p:cNvPr>
          <p:cNvPicPr>
            <a:picLocks noChangeAspect="1"/>
          </p:cNvPicPr>
          <p:nvPr/>
        </p:nvPicPr>
        <p:blipFill>
          <a:blip r:embed="rId9" cstate="print">
            <a:duotone>
              <a:schemeClr val="bg2">
                <a:shade val="45000"/>
                <a:satMod val="135000"/>
              </a:schemeClr>
              <a:prstClr val="white"/>
            </a:duotone>
            <a:extLst>
              <a:ext uri="{BEBA8EAE-BF5A-486C-A8C5-ECC9F3942E4B}">
                <a14:imgProps xmlns:a14="http://schemas.microsoft.com/office/drawing/2010/main">
                  <a14:imgLayer r:embed="rId10">
                    <a14:imgEffect>
                      <a14:sharpenSoften amount="100000"/>
                    </a14:imgEffect>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5029311" y="1753771"/>
            <a:ext cx="370024" cy="370024"/>
          </a:xfrm>
          <a:prstGeom prst="rect">
            <a:avLst/>
          </a:prstGeom>
        </p:spPr>
      </p:pic>
    </p:spTree>
    <p:extLst>
      <p:ext uri="{BB962C8B-B14F-4D97-AF65-F5344CB8AC3E}">
        <p14:creationId xmlns:p14="http://schemas.microsoft.com/office/powerpoint/2010/main" val="3007144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28650" y="980728"/>
            <a:ext cx="7886700" cy="461467"/>
          </a:xfrm>
        </p:spPr>
        <p:txBody>
          <a:bodyPr>
            <a:normAutofit/>
          </a:bodyPr>
          <a:lstStyle/>
          <a:p>
            <a:r>
              <a:rPr lang="es-PE" sz="2000" b="1" dirty="0">
                <a:solidFill>
                  <a:srgbClr val="1F7B91"/>
                </a:solidFill>
                <a:latin typeface="Arial" panose="020B0604020202020204" pitchFamily="34" charset="0"/>
                <a:cs typeface="Arial" panose="020B0604020202020204" pitchFamily="34" charset="0"/>
              </a:rPr>
              <a:t>MARCO LEGAL</a:t>
            </a:r>
            <a:endParaRPr lang="es-PE" sz="2000" dirty="0"/>
          </a:p>
        </p:txBody>
      </p:sp>
      <p:sp>
        <p:nvSpPr>
          <p:cNvPr id="5" name="2 Marcador de contenido"/>
          <p:cNvSpPr txBox="1">
            <a:spLocks/>
          </p:cNvSpPr>
          <p:nvPr/>
        </p:nvSpPr>
        <p:spPr>
          <a:xfrm>
            <a:off x="556642" y="2162275"/>
            <a:ext cx="8030716" cy="32403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auto">
              <a:spcAft>
                <a:spcPts val="0"/>
              </a:spcAft>
            </a:pPr>
            <a:r>
              <a:rPr lang="es-PE" sz="1800" dirty="0">
                <a:solidFill>
                  <a:prstClr val="black"/>
                </a:solidFill>
                <a:latin typeface="Arial Narrow" panose="020B0606020202030204" pitchFamily="34" charset="0"/>
                <a:cs typeface="Arial" panose="020B0604020202020204" pitchFamily="34" charset="0"/>
              </a:rPr>
              <a:t>Ley N° 29664, Ley de Creación del Sistema Nacional de Gestión del Riesgo de Desastres – SINAGERD (INDECI, CENEPRED, 7 Procesos: </a:t>
            </a:r>
            <a:r>
              <a:rPr lang="es-PE" sz="1800" b="1" dirty="0">
                <a:solidFill>
                  <a:srgbClr val="297E96"/>
                </a:solidFill>
                <a:latin typeface="Arial Narrow" panose="020B0606020202030204" pitchFamily="34" charset="0"/>
                <a:cs typeface="Arial" panose="020B0604020202020204" pitchFamily="34" charset="0"/>
              </a:rPr>
              <a:t>Estimación, Prevención, Reducción</a:t>
            </a:r>
            <a:r>
              <a:rPr lang="es-PE" sz="1800" dirty="0">
                <a:solidFill>
                  <a:prstClr val="black"/>
                </a:solidFill>
                <a:latin typeface="Arial Narrow" panose="020B0606020202030204" pitchFamily="34" charset="0"/>
                <a:cs typeface="Arial" panose="020B0604020202020204" pitchFamily="34" charset="0"/>
              </a:rPr>
              <a:t>, Preparación, Respuesta, Rehabilitación y </a:t>
            </a:r>
            <a:r>
              <a:rPr lang="es-PE" sz="1800" b="1" dirty="0">
                <a:solidFill>
                  <a:srgbClr val="297E96"/>
                </a:solidFill>
                <a:latin typeface="Arial Narrow" panose="020B0606020202030204" pitchFamily="34" charset="0"/>
                <a:cs typeface="Arial" panose="020B0604020202020204" pitchFamily="34" charset="0"/>
              </a:rPr>
              <a:t>Reconstrucción</a:t>
            </a:r>
            <a:r>
              <a:rPr lang="es-PE" sz="1800" dirty="0">
                <a:solidFill>
                  <a:prstClr val="black"/>
                </a:solidFill>
                <a:latin typeface="Arial Narrow" panose="020B0606020202030204" pitchFamily="34" charset="0"/>
                <a:cs typeface="Arial" panose="020B0604020202020204" pitchFamily="34" charset="0"/>
              </a:rPr>
              <a:t>).</a:t>
            </a:r>
          </a:p>
          <a:p>
            <a:pPr algn="just" fontAlgn="auto">
              <a:spcAft>
                <a:spcPts val="0"/>
              </a:spcAft>
            </a:pPr>
            <a:endParaRPr lang="es-PE" sz="1800" dirty="0">
              <a:solidFill>
                <a:prstClr val="black"/>
              </a:solidFill>
              <a:latin typeface="Arial Narrow" panose="020B0606020202030204" pitchFamily="34" charset="0"/>
              <a:cs typeface="Arial" panose="020B0604020202020204" pitchFamily="34" charset="0"/>
            </a:endParaRPr>
          </a:p>
          <a:p>
            <a:pPr algn="just" fontAlgn="auto">
              <a:spcAft>
                <a:spcPts val="0"/>
              </a:spcAft>
            </a:pPr>
            <a:r>
              <a:rPr lang="es-PE" sz="1800" dirty="0">
                <a:solidFill>
                  <a:prstClr val="black"/>
                </a:solidFill>
                <a:latin typeface="Arial Narrow" panose="020B0606020202030204" pitchFamily="34" charset="0"/>
                <a:cs typeface="Arial" panose="020B0604020202020204" pitchFamily="34" charset="0"/>
              </a:rPr>
              <a:t>Decreto Supremo N° 048 - 2011- PCM, que aprueba el Reglamento de la Ley N°29664.</a:t>
            </a:r>
          </a:p>
          <a:p>
            <a:pPr algn="just" fontAlgn="auto">
              <a:spcAft>
                <a:spcPts val="0"/>
              </a:spcAft>
            </a:pPr>
            <a:endParaRPr lang="es-PE" sz="1800" dirty="0">
              <a:solidFill>
                <a:prstClr val="black"/>
              </a:solidFill>
              <a:latin typeface="Arial Narrow" panose="020B0606020202030204" pitchFamily="34" charset="0"/>
              <a:cs typeface="Arial" panose="020B0604020202020204" pitchFamily="34" charset="0"/>
            </a:endParaRPr>
          </a:p>
          <a:p>
            <a:pPr algn="just" fontAlgn="auto">
              <a:spcAft>
                <a:spcPts val="0"/>
              </a:spcAft>
            </a:pPr>
            <a:r>
              <a:rPr lang="es-PE" sz="1800" dirty="0">
                <a:solidFill>
                  <a:prstClr val="black"/>
                </a:solidFill>
                <a:latin typeface="Arial Narrow" panose="020B0606020202030204" pitchFamily="34" charset="0"/>
                <a:cs typeface="Arial" panose="020B0604020202020204" pitchFamily="34" charset="0"/>
              </a:rPr>
              <a:t>Decreto Supremo N° 104-2012-PCM de fecha 18 de octubre de 2012, que aprueba el Reglamento de Organización y Funciones del CENEPRED. </a:t>
            </a:r>
            <a:r>
              <a:rPr lang="es-PE" sz="1800" b="1" dirty="0">
                <a:solidFill>
                  <a:srgbClr val="297E96"/>
                </a:solidFill>
                <a:latin typeface="Arial Narrow" panose="020B0606020202030204" pitchFamily="34" charset="0"/>
                <a:cs typeface="Arial" panose="020B0604020202020204" pitchFamily="34" charset="0"/>
              </a:rPr>
              <a:t>Con este dispositivo se formaliza la estructura funcional del CENEPRED.</a:t>
            </a:r>
          </a:p>
        </p:txBody>
      </p:sp>
    </p:spTree>
    <p:extLst>
      <p:ext uri="{BB962C8B-B14F-4D97-AF65-F5344CB8AC3E}">
        <p14:creationId xmlns:p14="http://schemas.microsoft.com/office/powerpoint/2010/main" val="1547475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755576" y="2564904"/>
            <a:ext cx="7560840" cy="16561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s-PE" sz="2400" b="1" dirty="0">
                <a:latin typeface="Arial" panose="020B0604020202020204" pitchFamily="34" charset="0"/>
                <a:cs typeface="Arial" panose="020B0604020202020204" pitchFamily="34" charset="0"/>
              </a:rPr>
              <a:t>Fortalecimiento de Capacidades</a:t>
            </a:r>
          </a:p>
        </p:txBody>
      </p:sp>
    </p:spTree>
    <p:extLst>
      <p:ext uri="{BB962C8B-B14F-4D97-AF65-F5344CB8AC3E}">
        <p14:creationId xmlns:p14="http://schemas.microsoft.com/office/powerpoint/2010/main" val="3264477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97619" y="690017"/>
            <a:ext cx="7488832" cy="646331"/>
          </a:xfrm>
          <a:prstGeom prst="rect">
            <a:avLst/>
          </a:prstGeom>
        </p:spPr>
        <p:txBody>
          <a:bodyPr wrap="square">
            <a:spAutoFit/>
          </a:bodyPr>
          <a:lstStyle/>
          <a:p>
            <a:r>
              <a:rPr lang="es-PE" b="1" dirty="0">
                <a:solidFill>
                  <a:srgbClr val="1F7B91"/>
                </a:solidFill>
                <a:latin typeface="Arial" panose="020B0604020202020204" pitchFamily="34" charset="0"/>
                <a:cs typeface="Arial" panose="020B0604020202020204" pitchFamily="34" charset="0"/>
              </a:rPr>
              <a:t>CURSOS VIRTUALES EN GESTIÓN PROSPECTIVA Y CORRECTIVA DEL RIESGO DE DESASTRES</a:t>
            </a:r>
          </a:p>
        </p:txBody>
      </p:sp>
      <p:sp>
        <p:nvSpPr>
          <p:cNvPr id="9" name="Elipse 8"/>
          <p:cNvSpPr/>
          <p:nvPr/>
        </p:nvSpPr>
        <p:spPr>
          <a:xfrm>
            <a:off x="4788024" y="4863688"/>
            <a:ext cx="1227804" cy="1157289"/>
          </a:xfrm>
          <a:prstGeom prst="ellipse">
            <a:avLst/>
          </a:prstGeom>
          <a:solidFill>
            <a:srgbClr val="00AC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000" b="1" dirty="0">
                <a:latin typeface="Arial" panose="020B0604020202020204" pitchFamily="34" charset="0"/>
                <a:cs typeface="Arial" panose="020B0604020202020204" pitchFamily="34" charset="0"/>
              </a:rPr>
              <a:t>6,565</a:t>
            </a:r>
          </a:p>
        </p:txBody>
      </p:sp>
      <p:sp>
        <p:nvSpPr>
          <p:cNvPr id="10" name="Rectángulo 9"/>
          <p:cNvSpPr/>
          <p:nvPr/>
        </p:nvSpPr>
        <p:spPr>
          <a:xfrm>
            <a:off x="2656991" y="4949889"/>
            <a:ext cx="1975284" cy="984885"/>
          </a:xfrm>
          <a:prstGeom prst="rect">
            <a:avLst/>
          </a:prstGeom>
        </p:spPr>
        <p:txBody>
          <a:bodyPr wrap="none">
            <a:spAutoFit/>
          </a:bodyPr>
          <a:lstStyle/>
          <a:p>
            <a:pPr algn="r"/>
            <a:r>
              <a:rPr lang="es-PE" sz="1400" b="1" dirty="0">
                <a:latin typeface="Arial" panose="020B0604020202020204" pitchFamily="34" charset="0"/>
                <a:cs typeface="Arial" panose="020B0604020202020204" pitchFamily="34" charset="0"/>
              </a:rPr>
              <a:t>N° de </a:t>
            </a:r>
          </a:p>
          <a:p>
            <a:pPr algn="r"/>
            <a:r>
              <a:rPr lang="es-PE" sz="1400" b="1" dirty="0">
                <a:latin typeface="Arial" panose="020B0604020202020204" pitchFamily="34" charset="0"/>
                <a:cs typeface="Arial" panose="020B0604020202020204" pitchFamily="34" charset="0"/>
              </a:rPr>
              <a:t>Usuarios registrados</a:t>
            </a:r>
          </a:p>
          <a:p>
            <a:pPr algn="r"/>
            <a:endParaRPr lang="es-PE" sz="1000" dirty="0">
              <a:latin typeface="Arial" panose="020B0604020202020204" pitchFamily="34" charset="0"/>
              <a:cs typeface="Arial" panose="020B0604020202020204" pitchFamily="34" charset="0"/>
            </a:endParaRPr>
          </a:p>
          <a:p>
            <a:pPr algn="r"/>
            <a:r>
              <a:rPr lang="es-PE" sz="1000" dirty="0">
                <a:latin typeface="Arial" panose="020B0604020202020204" pitchFamily="34" charset="0"/>
                <a:cs typeface="Arial" panose="020B0604020202020204" pitchFamily="34" charset="0"/>
              </a:rPr>
              <a:t>(De diciembre de 2016</a:t>
            </a:r>
          </a:p>
          <a:p>
            <a:pPr algn="r"/>
            <a:r>
              <a:rPr lang="es-PE" sz="1000" dirty="0">
                <a:latin typeface="Arial" panose="020B0604020202020204" pitchFamily="34" charset="0"/>
                <a:cs typeface="Arial" panose="020B0604020202020204" pitchFamily="34" charset="0"/>
              </a:rPr>
              <a:t>a abril de 2019)</a:t>
            </a:r>
          </a:p>
        </p:txBody>
      </p:sp>
      <p:sp>
        <p:nvSpPr>
          <p:cNvPr id="21" name="Rectángulo 20"/>
          <p:cNvSpPr/>
          <p:nvPr/>
        </p:nvSpPr>
        <p:spPr>
          <a:xfrm>
            <a:off x="3493676" y="3197902"/>
            <a:ext cx="1580804" cy="1022185"/>
          </a:xfrm>
          <a:custGeom>
            <a:avLst/>
            <a:gdLst>
              <a:gd name="connsiteX0" fmla="*/ 0 w 1942421"/>
              <a:gd name="connsiteY0" fmla="*/ 0 h 544935"/>
              <a:gd name="connsiteX1" fmla="*/ 1942421 w 1942421"/>
              <a:gd name="connsiteY1" fmla="*/ 0 h 544935"/>
              <a:gd name="connsiteX2" fmla="*/ 1942421 w 1942421"/>
              <a:gd name="connsiteY2" fmla="*/ 544935 h 544935"/>
              <a:gd name="connsiteX3" fmla="*/ 0 w 1942421"/>
              <a:gd name="connsiteY3" fmla="*/ 544935 h 544935"/>
              <a:gd name="connsiteX4" fmla="*/ 0 w 1942421"/>
              <a:gd name="connsiteY4" fmla="*/ 0 h 544935"/>
              <a:gd name="connsiteX0" fmla="*/ 8467 w 1942421"/>
              <a:gd name="connsiteY0" fmla="*/ 0 h 1002135"/>
              <a:gd name="connsiteX1" fmla="*/ 1942421 w 1942421"/>
              <a:gd name="connsiteY1" fmla="*/ 457200 h 1002135"/>
              <a:gd name="connsiteX2" fmla="*/ 1942421 w 1942421"/>
              <a:gd name="connsiteY2" fmla="*/ 1002135 h 1002135"/>
              <a:gd name="connsiteX3" fmla="*/ 0 w 1942421"/>
              <a:gd name="connsiteY3" fmla="*/ 1002135 h 1002135"/>
              <a:gd name="connsiteX4" fmla="*/ 8467 w 1942421"/>
              <a:gd name="connsiteY4" fmla="*/ 0 h 1002135"/>
              <a:gd name="connsiteX0" fmla="*/ 8467 w 1942421"/>
              <a:gd name="connsiteY0" fmla="*/ 20050 h 1022185"/>
              <a:gd name="connsiteX1" fmla="*/ 1942421 w 1942421"/>
              <a:gd name="connsiteY1" fmla="*/ 477250 h 1022185"/>
              <a:gd name="connsiteX2" fmla="*/ 1942421 w 1942421"/>
              <a:gd name="connsiteY2" fmla="*/ 1022185 h 1022185"/>
              <a:gd name="connsiteX3" fmla="*/ 0 w 1942421"/>
              <a:gd name="connsiteY3" fmla="*/ 107785 h 1022185"/>
              <a:gd name="connsiteX4" fmla="*/ 8467 w 1942421"/>
              <a:gd name="connsiteY4" fmla="*/ 20050 h 1022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421" h="1022185">
                <a:moveTo>
                  <a:pt x="8467" y="20050"/>
                </a:moveTo>
                <a:lnTo>
                  <a:pt x="1942421" y="477250"/>
                </a:lnTo>
                <a:lnTo>
                  <a:pt x="1942421" y="1022185"/>
                </a:lnTo>
                <a:lnTo>
                  <a:pt x="0" y="107785"/>
                </a:lnTo>
                <a:cubicBezTo>
                  <a:pt x="2822" y="-226260"/>
                  <a:pt x="5645" y="354095"/>
                  <a:pt x="8467" y="20050"/>
                </a:cubicBezTo>
                <a:close/>
              </a:path>
            </a:pathLst>
          </a:custGeom>
          <a:solidFill>
            <a:schemeClr val="accent6">
              <a:lumMod val="5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latin typeface="Arial" panose="020B0604020202020204" pitchFamily="34" charset="0"/>
              <a:cs typeface="Arial" panose="020B0604020202020204" pitchFamily="34" charset="0"/>
            </a:endParaRPr>
          </a:p>
        </p:txBody>
      </p:sp>
      <p:sp>
        <p:nvSpPr>
          <p:cNvPr id="22" name="Rectángulo 21"/>
          <p:cNvSpPr/>
          <p:nvPr/>
        </p:nvSpPr>
        <p:spPr>
          <a:xfrm>
            <a:off x="3493676" y="3103319"/>
            <a:ext cx="1580804" cy="595735"/>
          </a:xfrm>
          <a:custGeom>
            <a:avLst/>
            <a:gdLst>
              <a:gd name="connsiteX0" fmla="*/ 0 w 1942421"/>
              <a:gd name="connsiteY0" fmla="*/ 0 h 544935"/>
              <a:gd name="connsiteX1" fmla="*/ 1942421 w 1942421"/>
              <a:gd name="connsiteY1" fmla="*/ 0 h 544935"/>
              <a:gd name="connsiteX2" fmla="*/ 1942421 w 1942421"/>
              <a:gd name="connsiteY2" fmla="*/ 544935 h 544935"/>
              <a:gd name="connsiteX3" fmla="*/ 0 w 1942421"/>
              <a:gd name="connsiteY3" fmla="*/ 544935 h 544935"/>
              <a:gd name="connsiteX4" fmla="*/ 0 w 1942421"/>
              <a:gd name="connsiteY4" fmla="*/ 0 h 544935"/>
              <a:gd name="connsiteX0" fmla="*/ 0 w 1942421"/>
              <a:gd name="connsiteY0" fmla="*/ 0 h 714269"/>
              <a:gd name="connsiteX1" fmla="*/ 1942421 w 1942421"/>
              <a:gd name="connsiteY1" fmla="*/ 169334 h 714269"/>
              <a:gd name="connsiteX2" fmla="*/ 1942421 w 1942421"/>
              <a:gd name="connsiteY2" fmla="*/ 714269 h 714269"/>
              <a:gd name="connsiteX3" fmla="*/ 0 w 1942421"/>
              <a:gd name="connsiteY3" fmla="*/ 714269 h 714269"/>
              <a:gd name="connsiteX4" fmla="*/ 0 w 1942421"/>
              <a:gd name="connsiteY4" fmla="*/ 0 h 714269"/>
              <a:gd name="connsiteX0" fmla="*/ 0 w 1942421"/>
              <a:gd name="connsiteY0" fmla="*/ 0 h 714269"/>
              <a:gd name="connsiteX1" fmla="*/ 1942421 w 1942421"/>
              <a:gd name="connsiteY1" fmla="*/ 169334 h 714269"/>
              <a:gd name="connsiteX2" fmla="*/ 1942421 w 1942421"/>
              <a:gd name="connsiteY2" fmla="*/ 714269 h 714269"/>
              <a:gd name="connsiteX3" fmla="*/ 0 w 1942421"/>
              <a:gd name="connsiteY3" fmla="*/ 104669 h 714269"/>
              <a:gd name="connsiteX4" fmla="*/ 0 w 1942421"/>
              <a:gd name="connsiteY4" fmla="*/ 0 h 714269"/>
              <a:gd name="connsiteX0" fmla="*/ 0 w 1942421"/>
              <a:gd name="connsiteY0" fmla="*/ 0 h 714269"/>
              <a:gd name="connsiteX1" fmla="*/ 1942421 w 1942421"/>
              <a:gd name="connsiteY1" fmla="*/ 169334 h 714269"/>
              <a:gd name="connsiteX2" fmla="*/ 1942421 w 1942421"/>
              <a:gd name="connsiteY2" fmla="*/ 714269 h 714269"/>
              <a:gd name="connsiteX3" fmla="*/ 0 w 1942421"/>
              <a:gd name="connsiteY3" fmla="*/ 240135 h 714269"/>
              <a:gd name="connsiteX4" fmla="*/ 0 w 1942421"/>
              <a:gd name="connsiteY4" fmla="*/ 0 h 714269"/>
              <a:gd name="connsiteX0" fmla="*/ 16933 w 1942421"/>
              <a:gd name="connsiteY0" fmla="*/ 0 h 595735"/>
              <a:gd name="connsiteX1" fmla="*/ 1942421 w 1942421"/>
              <a:gd name="connsiteY1" fmla="*/ 50800 h 595735"/>
              <a:gd name="connsiteX2" fmla="*/ 1942421 w 1942421"/>
              <a:gd name="connsiteY2" fmla="*/ 595735 h 595735"/>
              <a:gd name="connsiteX3" fmla="*/ 0 w 1942421"/>
              <a:gd name="connsiteY3" fmla="*/ 121601 h 595735"/>
              <a:gd name="connsiteX4" fmla="*/ 16933 w 1942421"/>
              <a:gd name="connsiteY4" fmla="*/ 0 h 59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421" h="595735">
                <a:moveTo>
                  <a:pt x="16933" y="0"/>
                </a:moveTo>
                <a:lnTo>
                  <a:pt x="1942421" y="50800"/>
                </a:lnTo>
                <a:lnTo>
                  <a:pt x="1942421" y="595735"/>
                </a:lnTo>
                <a:lnTo>
                  <a:pt x="0" y="121601"/>
                </a:lnTo>
                <a:lnTo>
                  <a:pt x="16933" y="0"/>
                </a:lnTo>
                <a:close/>
              </a:path>
            </a:pathLst>
          </a:custGeom>
          <a:solidFill>
            <a:schemeClr val="tx1">
              <a:lumMod val="75000"/>
              <a:lumOff val="2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latin typeface="Arial" panose="020B0604020202020204" pitchFamily="34" charset="0"/>
              <a:cs typeface="Arial" panose="020B0604020202020204" pitchFamily="34" charset="0"/>
            </a:endParaRPr>
          </a:p>
        </p:txBody>
      </p:sp>
      <p:sp>
        <p:nvSpPr>
          <p:cNvPr id="23" name="Rectángulo 22"/>
          <p:cNvSpPr/>
          <p:nvPr/>
        </p:nvSpPr>
        <p:spPr>
          <a:xfrm>
            <a:off x="3502143" y="2617727"/>
            <a:ext cx="1573913" cy="544935"/>
          </a:xfrm>
          <a:custGeom>
            <a:avLst/>
            <a:gdLst>
              <a:gd name="connsiteX0" fmla="*/ 0 w 1942421"/>
              <a:gd name="connsiteY0" fmla="*/ 0 h 544935"/>
              <a:gd name="connsiteX1" fmla="*/ 1942421 w 1942421"/>
              <a:gd name="connsiteY1" fmla="*/ 0 h 544935"/>
              <a:gd name="connsiteX2" fmla="*/ 1942421 w 1942421"/>
              <a:gd name="connsiteY2" fmla="*/ 544935 h 544935"/>
              <a:gd name="connsiteX3" fmla="*/ 0 w 1942421"/>
              <a:gd name="connsiteY3" fmla="*/ 544935 h 544935"/>
              <a:gd name="connsiteX4" fmla="*/ 0 w 1942421"/>
              <a:gd name="connsiteY4" fmla="*/ 0 h 544935"/>
              <a:gd name="connsiteX0" fmla="*/ 8467 w 1942421"/>
              <a:gd name="connsiteY0" fmla="*/ 304800 h 544935"/>
              <a:gd name="connsiteX1" fmla="*/ 1942421 w 1942421"/>
              <a:gd name="connsiteY1" fmla="*/ 0 h 544935"/>
              <a:gd name="connsiteX2" fmla="*/ 1942421 w 1942421"/>
              <a:gd name="connsiteY2" fmla="*/ 544935 h 544935"/>
              <a:gd name="connsiteX3" fmla="*/ 0 w 1942421"/>
              <a:gd name="connsiteY3" fmla="*/ 544935 h 544935"/>
              <a:gd name="connsiteX4" fmla="*/ 8467 w 1942421"/>
              <a:gd name="connsiteY4" fmla="*/ 304800 h 544935"/>
              <a:gd name="connsiteX0" fmla="*/ 0 w 1933954"/>
              <a:gd name="connsiteY0" fmla="*/ 304800 h 544935"/>
              <a:gd name="connsiteX1" fmla="*/ 1933954 w 1933954"/>
              <a:gd name="connsiteY1" fmla="*/ 0 h 544935"/>
              <a:gd name="connsiteX2" fmla="*/ 1933954 w 1933954"/>
              <a:gd name="connsiteY2" fmla="*/ 544935 h 544935"/>
              <a:gd name="connsiteX3" fmla="*/ 0 w 1933954"/>
              <a:gd name="connsiteY3" fmla="*/ 401002 h 544935"/>
              <a:gd name="connsiteX4" fmla="*/ 0 w 1933954"/>
              <a:gd name="connsiteY4" fmla="*/ 304800 h 544935"/>
              <a:gd name="connsiteX0" fmla="*/ 0 w 1933954"/>
              <a:gd name="connsiteY0" fmla="*/ 304800 h 544935"/>
              <a:gd name="connsiteX1" fmla="*/ 1933954 w 1933954"/>
              <a:gd name="connsiteY1" fmla="*/ 0 h 544935"/>
              <a:gd name="connsiteX2" fmla="*/ 1933954 w 1933954"/>
              <a:gd name="connsiteY2" fmla="*/ 544935 h 544935"/>
              <a:gd name="connsiteX3" fmla="*/ 0 w 1933954"/>
              <a:gd name="connsiteY3" fmla="*/ 502602 h 544935"/>
              <a:gd name="connsiteX4" fmla="*/ 0 w 1933954"/>
              <a:gd name="connsiteY4" fmla="*/ 304800 h 544935"/>
              <a:gd name="connsiteX0" fmla="*/ 0 w 1933954"/>
              <a:gd name="connsiteY0" fmla="*/ 364067 h 544935"/>
              <a:gd name="connsiteX1" fmla="*/ 1933954 w 1933954"/>
              <a:gd name="connsiteY1" fmla="*/ 0 h 544935"/>
              <a:gd name="connsiteX2" fmla="*/ 1933954 w 1933954"/>
              <a:gd name="connsiteY2" fmla="*/ 544935 h 544935"/>
              <a:gd name="connsiteX3" fmla="*/ 0 w 1933954"/>
              <a:gd name="connsiteY3" fmla="*/ 502602 h 544935"/>
              <a:gd name="connsiteX4" fmla="*/ 0 w 1933954"/>
              <a:gd name="connsiteY4" fmla="*/ 364067 h 544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954" h="544935">
                <a:moveTo>
                  <a:pt x="0" y="364067"/>
                </a:moveTo>
                <a:lnTo>
                  <a:pt x="1933954" y="0"/>
                </a:lnTo>
                <a:lnTo>
                  <a:pt x="1933954" y="544935"/>
                </a:lnTo>
                <a:lnTo>
                  <a:pt x="0" y="502602"/>
                </a:lnTo>
                <a:lnTo>
                  <a:pt x="0" y="364067"/>
                </a:lnTo>
                <a:close/>
              </a:path>
            </a:pathLst>
          </a:custGeom>
          <a:solidFill>
            <a:srgbClr val="68547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latin typeface="Arial" panose="020B0604020202020204" pitchFamily="34" charset="0"/>
              <a:cs typeface="Arial" panose="020B0604020202020204" pitchFamily="34" charset="0"/>
            </a:endParaRPr>
          </a:p>
        </p:txBody>
      </p:sp>
      <p:sp>
        <p:nvSpPr>
          <p:cNvPr id="24" name="Rectángulo 23"/>
          <p:cNvSpPr/>
          <p:nvPr/>
        </p:nvSpPr>
        <p:spPr>
          <a:xfrm>
            <a:off x="3502143" y="2091977"/>
            <a:ext cx="1573913" cy="925935"/>
          </a:xfrm>
          <a:custGeom>
            <a:avLst/>
            <a:gdLst>
              <a:gd name="connsiteX0" fmla="*/ 0 w 1942421"/>
              <a:gd name="connsiteY0" fmla="*/ 0 h 544935"/>
              <a:gd name="connsiteX1" fmla="*/ 1942421 w 1942421"/>
              <a:gd name="connsiteY1" fmla="*/ 0 h 544935"/>
              <a:gd name="connsiteX2" fmla="*/ 1942421 w 1942421"/>
              <a:gd name="connsiteY2" fmla="*/ 544935 h 544935"/>
              <a:gd name="connsiteX3" fmla="*/ 0 w 1942421"/>
              <a:gd name="connsiteY3" fmla="*/ 544935 h 544935"/>
              <a:gd name="connsiteX4" fmla="*/ 0 w 1942421"/>
              <a:gd name="connsiteY4" fmla="*/ 0 h 544935"/>
              <a:gd name="connsiteX0" fmla="*/ 8467 w 1942421"/>
              <a:gd name="connsiteY0" fmla="*/ 508000 h 544935"/>
              <a:gd name="connsiteX1" fmla="*/ 1942421 w 1942421"/>
              <a:gd name="connsiteY1" fmla="*/ 0 h 544935"/>
              <a:gd name="connsiteX2" fmla="*/ 1942421 w 1942421"/>
              <a:gd name="connsiteY2" fmla="*/ 544935 h 544935"/>
              <a:gd name="connsiteX3" fmla="*/ 0 w 1942421"/>
              <a:gd name="connsiteY3" fmla="*/ 544935 h 544935"/>
              <a:gd name="connsiteX4" fmla="*/ 8467 w 1942421"/>
              <a:gd name="connsiteY4" fmla="*/ 508000 h 544935"/>
              <a:gd name="connsiteX0" fmla="*/ 0 w 1933954"/>
              <a:gd name="connsiteY0" fmla="*/ 508000 h 824335"/>
              <a:gd name="connsiteX1" fmla="*/ 1933954 w 1933954"/>
              <a:gd name="connsiteY1" fmla="*/ 0 h 824335"/>
              <a:gd name="connsiteX2" fmla="*/ 1933954 w 1933954"/>
              <a:gd name="connsiteY2" fmla="*/ 544935 h 824335"/>
              <a:gd name="connsiteX3" fmla="*/ 8467 w 1933954"/>
              <a:gd name="connsiteY3" fmla="*/ 824335 h 824335"/>
              <a:gd name="connsiteX4" fmla="*/ 0 w 1933954"/>
              <a:gd name="connsiteY4" fmla="*/ 508000 h 824335"/>
              <a:gd name="connsiteX0" fmla="*/ 0 w 1933954"/>
              <a:gd name="connsiteY0" fmla="*/ 770467 h 824335"/>
              <a:gd name="connsiteX1" fmla="*/ 1933954 w 1933954"/>
              <a:gd name="connsiteY1" fmla="*/ 0 h 824335"/>
              <a:gd name="connsiteX2" fmla="*/ 1933954 w 1933954"/>
              <a:gd name="connsiteY2" fmla="*/ 544935 h 824335"/>
              <a:gd name="connsiteX3" fmla="*/ 8467 w 1933954"/>
              <a:gd name="connsiteY3" fmla="*/ 824335 h 824335"/>
              <a:gd name="connsiteX4" fmla="*/ 0 w 1933954"/>
              <a:gd name="connsiteY4" fmla="*/ 770467 h 824335"/>
              <a:gd name="connsiteX0" fmla="*/ 0 w 1933954"/>
              <a:gd name="connsiteY0" fmla="*/ 770467 h 925935"/>
              <a:gd name="connsiteX1" fmla="*/ 1933954 w 1933954"/>
              <a:gd name="connsiteY1" fmla="*/ 0 h 925935"/>
              <a:gd name="connsiteX2" fmla="*/ 1933954 w 1933954"/>
              <a:gd name="connsiteY2" fmla="*/ 544935 h 925935"/>
              <a:gd name="connsiteX3" fmla="*/ 8467 w 1933954"/>
              <a:gd name="connsiteY3" fmla="*/ 925935 h 925935"/>
              <a:gd name="connsiteX4" fmla="*/ 0 w 1933954"/>
              <a:gd name="connsiteY4" fmla="*/ 770467 h 925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954" h="925935">
                <a:moveTo>
                  <a:pt x="0" y="770467"/>
                </a:moveTo>
                <a:lnTo>
                  <a:pt x="1933954" y="0"/>
                </a:lnTo>
                <a:lnTo>
                  <a:pt x="1933954" y="544935"/>
                </a:lnTo>
                <a:lnTo>
                  <a:pt x="8467" y="925935"/>
                </a:lnTo>
                <a:lnTo>
                  <a:pt x="0" y="770467"/>
                </a:lnTo>
                <a:close/>
              </a:path>
            </a:pathLst>
          </a:custGeom>
          <a:solidFill>
            <a:srgbClr val="006576"/>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latin typeface="Arial" panose="020B0604020202020204" pitchFamily="34" charset="0"/>
              <a:cs typeface="Arial" panose="020B0604020202020204" pitchFamily="34" charset="0"/>
            </a:endParaRPr>
          </a:p>
        </p:txBody>
      </p:sp>
      <p:grpSp>
        <p:nvGrpSpPr>
          <p:cNvPr id="4" name="Grupo 3"/>
          <p:cNvGrpSpPr/>
          <p:nvPr/>
        </p:nvGrpSpPr>
        <p:grpSpPr>
          <a:xfrm>
            <a:off x="683568" y="1903073"/>
            <a:ext cx="3666066" cy="2502091"/>
            <a:chOff x="375786" y="2032230"/>
            <a:chExt cx="3666066" cy="2502091"/>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786" y="2032230"/>
              <a:ext cx="3666066" cy="2502091"/>
            </a:xfrm>
            <a:prstGeom prst="rect">
              <a:avLst/>
            </a:prstGeom>
          </p:spPr>
        </p:pic>
        <p:pic>
          <p:nvPicPr>
            <p:cNvPr id="6" name="Imagen 5"/>
            <p:cNvPicPr>
              <a:picLocks noChangeAspect="1"/>
            </p:cNvPicPr>
            <p:nvPr/>
          </p:nvPicPr>
          <p:blipFill rotWithShape="1">
            <a:blip r:embed="rId3"/>
            <a:srcRect l="672" t="7778" r="32164" b="23215"/>
            <a:stretch/>
          </p:blipFill>
          <p:spPr>
            <a:xfrm>
              <a:off x="916913" y="2195307"/>
              <a:ext cx="2598142" cy="1501562"/>
            </a:xfrm>
            <a:prstGeom prst="rect">
              <a:avLst/>
            </a:prstGeom>
          </p:spPr>
        </p:pic>
      </p:grpSp>
      <p:sp>
        <p:nvSpPr>
          <p:cNvPr id="2" name="Rectángulo 1"/>
          <p:cNvSpPr/>
          <p:nvPr/>
        </p:nvSpPr>
        <p:spPr>
          <a:xfrm>
            <a:off x="5074480" y="3675152"/>
            <a:ext cx="4063990" cy="544935"/>
          </a:xfrm>
          <a:prstGeom prst="rect">
            <a:avLst/>
          </a:prstGeom>
          <a:solidFill>
            <a:srgbClr val="7DCB6B"/>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latin typeface="Arial" panose="020B0604020202020204" pitchFamily="34" charset="0"/>
                <a:cs typeface="Arial" panose="020B0604020202020204" pitchFamily="34" charset="0"/>
              </a:rPr>
              <a:t>Plataforma amigable</a:t>
            </a:r>
          </a:p>
        </p:txBody>
      </p:sp>
      <p:sp>
        <p:nvSpPr>
          <p:cNvPr id="18" name="Rectángulo 17"/>
          <p:cNvSpPr/>
          <p:nvPr/>
        </p:nvSpPr>
        <p:spPr>
          <a:xfrm>
            <a:off x="5074480" y="3154119"/>
            <a:ext cx="4063990" cy="544935"/>
          </a:xfrm>
          <a:prstGeom prst="rect">
            <a:avLst/>
          </a:prstGeom>
          <a:solidFill>
            <a:schemeClr val="tx1">
              <a:lumMod val="50000"/>
              <a:lumOff val="5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latin typeface="Arial" panose="020B0604020202020204" pitchFamily="34" charset="0"/>
                <a:cs typeface="Arial" panose="020B0604020202020204" pitchFamily="34" charset="0"/>
              </a:rPr>
              <a:t>Dirigido al público en general</a:t>
            </a:r>
          </a:p>
        </p:txBody>
      </p:sp>
      <p:sp>
        <p:nvSpPr>
          <p:cNvPr id="19" name="Rectángulo 18"/>
          <p:cNvSpPr/>
          <p:nvPr/>
        </p:nvSpPr>
        <p:spPr>
          <a:xfrm>
            <a:off x="5074480" y="2617727"/>
            <a:ext cx="4063990" cy="544935"/>
          </a:xfrm>
          <a:prstGeom prst="rect">
            <a:avLst/>
          </a:prstGeom>
          <a:solidFill>
            <a:srgbClr val="8F7799"/>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latin typeface="Arial" panose="020B0604020202020204" pitchFamily="34" charset="0"/>
                <a:cs typeface="Arial" panose="020B0604020202020204" pitchFamily="34" charset="0"/>
              </a:rPr>
              <a:t>Certificación inmediata</a:t>
            </a:r>
          </a:p>
        </p:txBody>
      </p:sp>
      <p:sp>
        <p:nvSpPr>
          <p:cNvPr id="20" name="Rectángulo 19"/>
          <p:cNvSpPr/>
          <p:nvPr/>
        </p:nvSpPr>
        <p:spPr>
          <a:xfrm>
            <a:off x="5074480" y="2091977"/>
            <a:ext cx="4063990" cy="544935"/>
          </a:xfrm>
          <a:prstGeom prst="rect">
            <a:avLst/>
          </a:prstGeom>
          <a:solidFill>
            <a:srgbClr val="00ACC7"/>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latin typeface="Arial" panose="020B0604020202020204" pitchFamily="34" charset="0"/>
                <a:cs typeface="Arial" panose="020B0604020202020204" pitchFamily="34" charset="0"/>
              </a:rPr>
              <a:t>Cursos gratuitos</a:t>
            </a:r>
          </a:p>
        </p:txBody>
      </p:sp>
    </p:spTree>
    <p:extLst>
      <p:ext uri="{BB962C8B-B14F-4D97-AF65-F5344CB8AC3E}">
        <p14:creationId xmlns:p14="http://schemas.microsoft.com/office/powerpoint/2010/main" val="2487858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97619" y="665143"/>
            <a:ext cx="7200800" cy="923330"/>
          </a:xfrm>
          <a:prstGeom prst="rect">
            <a:avLst/>
          </a:prstGeom>
        </p:spPr>
        <p:txBody>
          <a:bodyPr wrap="square">
            <a:spAutoFit/>
          </a:bodyPr>
          <a:lstStyle/>
          <a:p>
            <a:r>
              <a:rPr lang="es-PE" b="1" dirty="0">
                <a:solidFill>
                  <a:srgbClr val="1F7B91"/>
                </a:solidFill>
                <a:latin typeface="Arial" panose="020B0604020202020204" pitchFamily="34" charset="0"/>
                <a:cs typeface="Arial" panose="020B0604020202020204" pitchFamily="34" charset="0"/>
              </a:rPr>
              <a:t>PARTICIPANTES INSCRITOS EN LOS CURSOS VIRTUALES EN GESTIÓN PROSPECTIVA Y CORRECTIVA DEL RIESGO DE DESASTRES</a:t>
            </a:r>
          </a:p>
        </p:txBody>
      </p:sp>
      <p:graphicFrame>
        <p:nvGraphicFramePr>
          <p:cNvPr id="16" name="Gráfico 15"/>
          <p:cNvGraphicFramePr/>
          <p:nvPr>
            <p:extLst/>
          </p:nvPr>
        </p:nvGraphicFramePr>
        <p:xfrm>
          <a:off x="4716016" y="2492896"/>
          <a:ext cx="4151784" cy="338437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Gráfico 16"/>
          <p:cNvGraphicFramePr/>
          <p:nvPr>
            <p:extLst/>
          </p:nvPr>
        </p:nvGraphicFramePr>
        <p:xfrm>
          <a:off x="323528" y="2492896"/>
          <a:ext cx="4151784" cy="3384376"/>
        </p:xfrm>
        <a:graphic>
          <a:graphicData uri="http://schemas.openxmlformats.org/drawingml/2006/chart">
            <c:chart xmlns:c="http://schemas.openxmlformats.org/drawingml/2006/chart" xmlns:r="http://schemas.openxmlformats.org/officeDocument/2006/relationships" r:id="rId3"/>
          </a:graphicData>
        </a:graphic>
      </p:graphicFrame>
      <p:pic>
        <p:nvPicPr>
          <p:cNvPr id="18" name="Imagen 17" descr="LOGO CF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2120" y="1660012"/>
            <a:ext cx="2304256" cy="673515"/>
          </a:xfrm>
          <a:prstGeom prst="rect">
            <a:avLst/>
          </a:prstGeom>
          <a:noFill/>
          <a:ln>
            <a:noFill/>
          </a:ln>
        </p:spPr>
      </p:pic>
      <p:pic>
        <p:nvPicPr>
          <p:cNvPr id="19" name="Imagen 18" descr="C:\Users\laledo\AppData\Local\Microsoft\Windows\INetCache\Content.Word\Programa.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7664" y="1668157"/>
            <a:ext cx="1661795" cy="691515"/>
          </a:xfrm>
          <a:prstGeom prst="rect">
            <a:avLst/>
          </a:prstGeom>
          <a:noFill/>
          <a:ln>
            <a:noFill/>
          </a:ln>
        </p:spPr>
      </p:pic>
    </p:spTree>
    <p:extLst>
      <p:ext uri="{BB962C8B-B14F-4D97-AF65-F5344CB8AC3E}">
        <p14:creationId xmlns:p14="http://schemas.microsoft.com/office/powerpoint/2010/main" val="1109541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77429" y="694026"/>
            <a:ext cx="7488832" cy="646331"/>
          </a:xfrm>
          <a:prstGeom prst="rect">
            <a:avLst/>
          </a:prstGeom>
        </p:spPr>
        <p:txBody>
          <a:bodyPr wrap="square">
            <a:spAutoFit/>
          </a:bodyPr>
          <a:lstStyle/>
          <a:p>
            <a:r>
              <a:rPr lang="es-PE" b="1" dirty="0">
                <a:solidFill>
                  <a:srgbClr val="1F7B91"/>
                </a:solidFill>
                <a:latin typeface="Arial" panose="020B0604020202020204" pitchFamily="34" charset="0"/>
                <a:cs typeface="Arial" panose="020B0604020202020204" pitchFamily="34" charset="0"/>
              </a:rPr>
              <a:t>FORMACIÓN DE EVALUADORES DE RIESGOS</a:t>
            </a:r>
            <a:br>
              <a:rPr lang="es-PE" b="1" dirty="0">
                <a:solidFill>
                  <a:srgbClr val="1F7B91"/>
                </a:solidFill>
                <a:latin typeface="Arial" panose="020B0604020202020204" pitchFamily="34" charset="0"/>
                <a:cs typeface="Arial" panose="020B0604020202020204" pitchFamily="34" charset="0"/>
              </a:rPr>
            </a:br>
            <a:endParaRPr lang="es-PE" dirty="0"/>
          </a:p>
        </p:txBody>
      </p:sp>
      <p:graphicFrame>
        <p:nvGraphicFramePr>
          <p:cNvPr id="2" name="Tabla 1"/>
          <p:cNvGraphicFramePr>
            <a:graphicFrameLocks noGrp="1"/>
          </p:cNvGraphicFramePr>
          <p:nvPr>
            <p:extLst/>
          </p:nvPr>
        </p:nvGraphicFramePr>
        <p:xfrm>
          <a:off x="1043608" y="1233216"/>
          <a:ext cx="6696744" cy="4644056"/>
        </p:xfrm>
        <a:graphic>
          <a:graphicData uri="http://schemas.openxmlformats.org/drawingml/2006/table">
            <a:tbl>
              <a:tblPr>
                <a:tableStyleId>{5C22544A-7EE6-4342-B048-85BDC9FD1C3A}</a:tableStyleId>
              </a:tblPr>
              <a:tblGrid>
                <a:gridCol w="432048">
                  <a:extLst>
                    <a:ext uri="{9D8B030D-6E8A-4147-A177-3AD203B41FA5}">
                      <a16:colId xmlns:a16="http://schemas.microsoft.com/office/drawing/2014/main" val="20000"/>
                    </a:ext>
                  </a:extLst>
                </a:gridCol>
                <a:gridCol w="3240360">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gridCol w="1728192">
                  <a:extLst>
                    <a:ext uri="{9D8B030D-6E8A-4147-A177-3AD203B41FA5}">
                      <a16:colId xmlns:a16="http://schemas.microsoft.com/office/drawing/2014/main" val="20003"/>
                    </a:ext>
                  </a:extLst>
                </a:gridCol>
              </a:tblGrid>
              <a:tr h="261394">
                <a:tc gridSpan="4">
                  <a:txBody>
                    <a:bodyPr/>
                    <a:lstStyle/>
                    <a:p>
                      <a:pPr algn="ctr" fontAlgn="ctr"/>
                      <a:r>
                        <a:rPr lang="es-ES" sz="1000" b="1" i="0" u="none" strike="noStrike" dirty="0">
                          <a:solidFill>
                            <a:schemeClr val="bg1"/>
                          </a:solidFill>
                          <a:effectLst/>
                          <a:latin typeface="Arial Narrow" panose="020B0606020202030204" pitchFamily="34" charset="0"/>
                        </a:rPr>
                        <a:t>CONVENIOS SUSCRITOS CON LAS UNIVERSIDADES</a:t>
                      </a: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CC7"/>
                    </a:solidFill>
                  </a:tcPr>
                </a:tc>
                <a:tc hMerge="1">
                  <a:txBody>
                    <a:bodyPr/>
                    <a:lstStyle/>
                    <a:p>
                      <a:pPr algn="ctr" fontAlgn="ctr"/>
                      <a:endParaRPr lang="es-ES" sz="1000" b="1" i="0" u="none" strike="noStrike" dirty="0">
                        <a:solidFill>
                          <a:schemeClr val="bg1"/>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7B91"/>
                    </a:solidFill>
                  </a:tcPr>
                </a:tc>
                <a:tc hMerge="1">
                  <a:txBody>
                    <a:bodyPr/>
                    <a:lstStyle/>
                    <a:p>
                      <a:pPr algn="ctr" fontAlgn="ctr"/>
                      <a:endParaRPr lang="es-ES" sz="1000" b="1" i="0" u="none" strike="noStrike" dirty="0">
                        <a:solidFill>
                          <a:schemeClr val="bg1"/>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7B91"/>
                    </a:solidFill>
                  </a:tcPr>
                </a:tc>
                <a:tc hMerge="1">
                  <a:txBody>
                    <a:bodyPr/>
                    <a:lstStyle/>
                    <a:p>
                      <a:pPr algn="ctr" fontAlgn="ctr"/>
                      <a:endParaRPr lang="es-ES" sz="1000" b="1" i="0" u="none" strike="noStrike" dirty="0">
                        <a:solidFill>
                          <a:schemeClr val="bg1"/>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7B91"/>
                    </a:solidFill>
                  </a:tcPr>
                </a:tc>
                <a:extLst>
                  <a:ext uri="{0D108BD9-81ED-4DB2-BD59-A6C34878D82A}">
                    <a16:rowId xmlns:a16="http://schemas.microsoft.com/office/drawing/2014/main" val="10000"/>
                  </a:ext>
                </a:extLst>
              </a:tr>
              <a:tr h="242662">
                <a:tc>
                  <a:txBody>
                    <a:bodyPr/>
                    <a:lstStyle/>
                    <a:p>
                      <a:pPr algn="ctr" fontAlgn="ctr"/>
                      <a:r>
                        <a:rPr lang="es-ES" sz="1000" b="1" u="none" strike="noStrike" dirty="0">
                          <a:solidFill>
                            <a:schemeClr val="bg1"/>
                          </a:solidFill>
                          <a:effectLst/>
                        </a:rPr>
                        <a:t>N°</a:t>
                      </a:r>
                      <a:endParaRPr lang="es-ES" sz="1000" b="1" i="0" u="none" strike="noStrike" dirty="0">
                        <a:solidFill>
                          <a:schemeClr val="bg1"/>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7B91"/>
                    </a:solidFill>
                  </a:tcPr>
                </a:tc>
                <a:tc>
                  <a:txBody>
                    <a:bodyPr/>
                    <a:lstStyle/>
                    <a:p>
                      <a:pPr algn="ctr" fontAlgn="ctr"/>
                      <a:r>
                        <a:rPr lang="es-ES" sz="1000" b="1" u="none" strike="noStrike" dirty="0">
                          <a:solidFill>
                            <a:schemeClr val="bg1"/>
                          </a:solidFill>
                          <a:effectLst/>
                        </a:rPr>
                        <a:t>ENTIDAD</a:t>
                      </a:r>
                      <a:endParaRPr lang="es-ES" sz="1000" b="1" i="0" u="none" strike="noStrike" dirty="0">
                        <a:solidFill>
                          <a:schemeClr val="bg1"/>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7B91"/>
                    </a:solidFill>
                  </a:tcPr>
                </a:tc>
                <a:tc>
                  <a:txBody>
                    <a:bodyPr/>
                    <a:lstStyle/>
                    <a:p>
                      <a:pPr algn="ctr" fontAlgn="ctr"/>
                      <a:r>
                        <a:rPr lang="es-ES" sz="1000" b="1" u="none" strike="noStrike" dirty="0">
                          <a:solidFill>
                            <a:schemeClr val="bg1"/>
                          </a:solidFill>
                          <a:effectLst/>
                        </a:rPr>
                        <a:t>REGIÓN</a:t>
                      </a:r>
                      <a:endParaRPr lang="es-ES" sz="1000" b="1" i="0" u="none" strike="noStrike" dirty="0">
                        <a:solidFill>
                          <a:schemeClr val="bg1"/>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7B91"/>
                    </a:solidFill>
                  </a:tcPr>
                </a:tc>
                <a:tc>
                  <a:txBody>
                    <a:bodyPr/>
                    <a:lstStyle/>
                    <a:p>
                      <a:pPr algn="ctr" fontAlgn="ctr"/>
                      <a:r>
                        <a:rPr lang="es-ES" sz="1000" b="1" u="none" strike="noStrike" dirty="0">
                          <a:solidFill>
                            <a:schemeClr val="bg1"/>
                          </a:solidFill>
                          <a:effectLst/>
                        </a:rPr>
                        <a:t>FECHA DE SUSCRIPCIÓN</a:t>
                      </a:r>
                      <a:endParaRPr lang="es-ES" sz="1000" b="1" i="0" u="none" strike="noStrike" dirty="0">
                        <a:solidFill>
                          <a:schemeClr val="bg1"/>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7B91"/>
                    </a:solidFill>
                  </a:tcPr>
                </a:tc>
                <a:extLst>
                  <a:ext uri="{0D108BD9-81ED-4DB2-BD59-A6C34878D82A}">
                    <a16:rowId xmlns:a16="http://schemas.microsoft.com/office/drawing/2014/main" val="617144751"/>
                  </a:ext>
                </a:extLst>
              </a:tr>
              <a:tr h="180000">
                <a:tc>
                  <a:txBody>
                    <a:bodyPr/>
                    <a:lstStyle/>
                    <a:p>
                      <a:pPr algn="ctr" fontAlgn="ctr"/>
                      <a:r>
                        <a:rPr lang="es-ES" sz="1000" u="none" strike="noStrike" dirty="0">
                          <a:effectLst/>
                        </a:rPr>
                        <a:t>1</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s-ES" sz="1000" u="none" strike="noStrike" dirty="0">
                          <a:effectLst/>
                        </a:rPr>
                        <a:t>Universidad Católica San Pablo</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ctr"/>
                      <a:r>
                        <a:rPr lang="es-ES" sz="1000" u="none" strike="noStrike" dirty="0">
                          <a:effectLst/>
                        </a:rPr>
                        <a:t>Arequipa</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ES" sz="1000" u="none" strike="noStrike" dirty="0">
                          <a:effectLst/>
                        </a:rPr>
                        <a:t>23 de marzo de 2017</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180000">
                <a:tc>
                  <a:txBody>
                    <a:bodyPr/>
                    <a:lstStyle/>
                    <a:p>
                      <a:pPr algn="ctr" fontAlgn="ctr"/>
                      <a:r>
                        <a:rPr lang="es-ES" sz="1000" b="0" i="0" u="none" strike="noStrike" dirty="0">
                          <a:solidFill>
                            <a:srgbClr val="000000"/>
                          </a:solidFill>
                          <a:effectLst/>
                          <a:latin typeface="Arial Narrow" panose="020B0606020202030204" pitchFamily="34" charset="0"/>
                        </a:rPr>
                        <a:t>2</a:t>
                      </a: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s-ES" sz="1000" u="none" strike="noStrike" dirty="0">
                          <a:effectLst/>
                        </a:rPr>
                        <a:t>Universidad Nacional de San Agustín</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pPr algn="ctr" fontAlgn="ct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ES" sz="1000" u="none" strike="noStrike" dirty="0">
                          <a:effectLst/>
                        </a:rPr>
                        <a:t>18 de mayo de 2017</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180000">
                <a:tc>
                  <a:txBody>
                    <a:bodyPr/>
                    <a:lstStyle/>
                    <a:p>
                      <a:pPr algn="ctr" fontAlgn="ctr"/>
                      <a:r>
                        <a:rPr lang="es-ES" sz="1000" b="0" i="0" u="none" strike="noStrike" dirty="0">
                          <a:solidFill>
                            <a:srgbClr val="000000"/>
                          </a:solidFill>
                          <a:effectLst/>
                          <a:latin typeface="Arial Narrow" panose="020B0606020202030204" pitchFamily="34" charset="0"/>
                        </a:rPr>
                        <a:t>3</a:t>
                      </a: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s-ES" sz="1000" u="none" strike="noStrike" dirty="0">
                          <a:effectLst/>
                        </a:rPr>
                        <a:t>Universidad Nacional Micaela Bastidas de Apurímac</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ctr"/>
                      <a:r>
                        <a:rPr lang="es-ES" sz="1000" u="none" strike="noStrike" dirty="0">
                          <a:effectLst/>
                        </a:rPr>
                        <a:t>Apurímac</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ES" sz="1000" u="none" strike="noStrike" dirty="0">
                          <a:effectLst/>
                        </a:rPr>
                        <a:t>9 de noviembre de 2017</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180000">
                <a:tc>
                  <a:txBody>
                    <a:bodyPr/>
                    <a:lstStyle/>
                    <a:p>
                      <a:pPr algn="ctr" fontAlgn="ctr"/>
                      <a:r>
                        <a:rPr lang="es-ES" sz="1000" b="0" i="0" u="none" strike="noStrike" dirty="0">
                          <a:solidFill>
                            <a:srgbClr val="000000"/>
                          </a:solidFill>
                          <a:effectLst/>
                          <a:latin typeface="Arial Narrow" panose="020B0606020202030204" pitchFamily="34" charset="0"/>
                        </a:rPr>
                        <a:t>4</a:t>
                      </a: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s-ES" sz="1000" u="none" strike="noStrike" dirty="0">
                          <a:effectLst/>
                        </a:rPr>
                        <a:t>Universidad Tecnológica de los Andes</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pPr algn="ctr" fontAlgn="ct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ES" sz="1000" u="none" strike="noStrike" dirty="0">
                          <a:effectLst/>
                        </a:rPr>
                        <a:t>21 de junio de 2017</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180000">
                <a:tc>
                  <a:txBody>
                    <a:bodyPr/>
                    <a:lstStyle/>
                    <a:p>
                      <a:pPr algn="ctr" fontAlgn="ctr"/>
                      <a:r>
                        <a:rPr lang="es-ES" sz="1000" b="0" i="0" u="none" strike="noStrike" dirty="0">
                          <a:solidFill>
                            <a:srgbClr val="000000"/>
                          </a:solidFill>
                          <a:effectLst/>
                          <a:latin typeface="Arial Narrow" panose="020B0606020202030204" pitchFamily="34" charset="0"/>
                        </a:rPr>
                        <a:t>5</a:t>
                      </a: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s-ES" sz="1000" u="none" strike="noStrike" dirty="0">
                          <a:effectLst/>
                        </a:rPr>
                        <a:t>Universidad Nacional San </a:t>
                      </a:r>
                      <a:r>
                        <a:rPr lang="es-ES" sz="1000" u="none" strike="noStrike" dirty="0" err="1">
                          <a:effectLst/>
                        </a:rPr>
                        <a:t>Cristobal</a:t>
                      </a:r>
                      <a:r>
                        <a:rPr lang="es-ES" sz="1000" u="none" strike="noStrike" dirty="0">
                          <a:effectLst/>
                        </a:rPr>
                        <a:t> de Huamanga</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ES" sz="1000" u="none" strike="noStrike" dirty="0">
                          <a:effectLst/>
                        </a:rPr>
                        <a:t>Ayacucho</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ES" sz="1000" u="none" strike="noStrike" dirty="0">
                          <a:effectLst/>
                        </a:rPr>
                        <a:t>10 de octubre de 2017</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r h="180000">
                <a:tc>
                  <a:txBody>
                    <a:bodyPr/>
                    <a:lstStyle/>
                    <a:p>
                      <a:pPr algn="ctr" fontAlgn="ctr"/>
                      <a:r>
                        <a:rPr lang="es-ES" sz="1000" b="0" i="0" u="none" strike="noStrike" dirty="0">
                          <a:solidFill>
                            <a:srgbClr val="000000"/>
                          </a:solidFill>
                          <a:effectLst/>
                          <a:latin typeface="Arial Narrow" panose="020B0606020202030204" pitchFamily="34" charset="0"/>
                        </a:rPr>
                        <a:t>6</a:t>
                      </a: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s-ES" sz="1000" u="none" strike="noStrike" dirty="0">
                          <a:effectLst/>
                        </a:rPr>
                        <a:t>Universidad Nacional Autónoma de Chota</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ES" sz="1000" u="none" strike="noStrike" dirty="0">
                          <a:effectLst/>
                        </a:rPr>
                        <a:t>Cajamarca</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ES" sz="1000" u="none" strike="noStrike" dirty="0">
                          <a:effectLst/>
                        </a:rPr>
                        <a:t>19 de junio de 2017</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r h="180000">
                <a:tc>
                  <a:txBody>
                    <a:bodyPr/>
                    <a:lstStyle/>
                    <a:p>
                      <a:pPr algn="ctr" fontAlgn="ctr"/>
                      <a:r>
                        <a:rPr lang="es-ES" sz="1000" b="0" i="0" u="none" strike="noStrike" dirty="0">
                          <a:solidFill>
                            <a:srgbClr val="000000"/>
                          </a:solidFill>
                          <a:effectLst/>
                          <a:latin typeface="Arial Narrow" panose="020B0606020202030204" pitchFamily="34" charset="0"/>
                        </a:rPr>
                        <a:t>7</a:t>
                      </a: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s-ES" sz="1000" u="none" strike="noStrike" dirty="0">
                          <a:effectLst/>
                        </a:rPr>
                        <a:t>Universidad Andina del Cusco</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ES" sz="1000" u="none" strike="noStrike" dirty="0">
                          <a:effectLst/>
                        </a:rPr>
                        <a:t>Cusco</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ES" sz="1000" u="none" strike="noStrike" dirty="0">
                          <a:effectLst/>
                        </a:rPr>
                        <a:t>05 de junio de 2017</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7"/>
                  </a:ext>
                </a:extLst>
              </a:tr>
              <a:tr h="180000">
                <a:tc>
                  <a:txBody>
                    <a:bodyPr/>
                    <a:lstStyle/>
                    <a:p>
                      <a:pPr algn="ctr" fontAlgn="ctr"/>
                      <a:r>
                        <a:rPr lang="es-ES" sz="1000" b="0" i="0" u="none" strike="noStrike" dirty="0">
                          <a:solidFill>
                            <a:srgbClr val="000000"/>
                          </a:solidFill>
                          <a:effectLst/>
                          <a:latin typeface="Arial Narrow" panose="020B0606020202030204" pitchFamily="34" charset="0"/>
                        </a:rPr>
                        <a:t>8</a:t>
                      </a: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s-ES" sz="1000" u="none" strike="noStrike" dirty="0">
                          <a:effectLst/>
                        </a:rPr>
                        <a:t>Universidad Nacional de Huancavelica</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ES" sz="1000" u="none" strike="noStrike" dirty="0">
                          <a:effectLst/>
                        </a:rPr>
                        <a:t>Huancavelica</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pt-BR" sz="1000" u="none" strike="noStrike" dirty="0">
                          <a:effectLst/>
                        </a:rPr>
                        <a:t>25 de agosto de 2017</a:t>
                      </a:r>
                      <a:endParaRPr lang="pt-BR"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8"/>
                  </a:ext>
                </a:extLst>
              </a:tr>
              <a:tr h="180000">
                <a:tc>
                  <a:txBody>
                    <a:bodyPr/>
                    <a:lstStyle/>
                    <a:p>
                      <a:pPr algn="ctr" fontAlgn="ctr"/>
                      <a:r>
                        <a:rPr lang="es-ES" sz="1000" b="0" i="0" u="none" strike="noStrike" dirty="0">
                          <a:solidFill>
                            <a:srgbClr val="000000"/>
                          </a:solidFill>
                          <a:effectLst/>
                          <a:latin typeface="Arial Narrow" panose="020B0606020202030204" pitchFamily="34" charset="0"/>
                        </a:rPr>
                        <a:t>9</a:t>
                      </a: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s-ES" sz="1000" u="none" strike="noStrike" dirty="0">
                          <a:effectLst/>
                        </a:rPr>
                        <a:t>Universidad Nacional </a:t>
                      </a:r>
                      <a:r>
                        <a:rPr lang="es-ES" sz="1000" u="none" strike="noStrike" dirty="0" err="1">
                          <a:effectLst/>
                        </a:rPr>
                        <a:t>Hermilio</a:t>
                      </a:r>
                      <a:r>
                        <a:rPr lang="es-ES" sz="1000" u="none" strike="noStrike" dirty="0">
                          <a:effectLst/>
                        </a:rPr>
                        <a:t> </a:t>
                      </a:r>
                      <a:r>
                        <a:rPr lang="es-ES" sz="1000" u="none" strike="noStrike" dirty="0" err="1">
                          <a:effectLst/>
                        </a:rPr>
                        <a:t>Valdizán</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ES" sz="1000" u="none" strike="noStrike" dirty="0">
                          <a:effectLst/>
                        </a:rPr>
                        <a:t>Huánuco</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ES" sz="1000" u="none" strike="noStrike" dirty="0">
                          <a:effectLst/>
                        </a:rPr>
                        <a:t>06 de enero de 2017</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9"/>
                  </a:ext>
                </a:extLst>
              </a:tr>
              <a:tr h="180000">
                <a:tc>
                  <a:txBody>
                    <a:bodyPr/>
                    <a:lstStyle/>
                    <a:p>
                      <a:pPr algn="ctr" fontAlgn="ctr"/>
                      <a:r>
                        <a:rPr lang="es-ES" sz="1000" b="0" i="0" u="none" strike="noStrike" dirty="0">
                          <a:solidFill>
                            <a:srgbClr val="000000"/>
                          </a:solidFill>
                          <a:effectLst/>
                          <a:latin typeface="Arial Narrow" panose="020B0606020202030204" pitchFamily="34" charset="0"/>
                        </a:rPr>
                        <a:t>10</a:t>
                      </a: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s-ES" sz="1000" u="none" strike="noStrike" dirty="0">
                          <a:effectLst/>
                        </a:rPr>
                        <a:t>Universidad Nacional San Luis Gonzaga</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ES" sz="1000" u="none" strike="noStrike" dirty="0">
                          <a:effectLst/>
                        </a:rPr>
                        <a:t>Ica</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ES" sz="1000" u="none" strike="noStrike" dirty="0">
                          <a:effectLst/>
                        </a:rPr>
                        <a:t>06 de junio de 2017</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0"/>
                  </a:ext>
                </a:extLst>
              </a:tr>
              <a:tr h="180000">
                <a:tc>
                  <a:txBody>
                    <a:bodyPr/>
                    <a:lstStyle/>
                    <a:p>
                      <a:pPr algn="ctr" fontAlgn="ctr"/>
                      <a:r>
                        <a:rPr lang="es-ES" sz="1000" b="0" i="0" u="none" strike="noStrike" dirty="0">
                          <a:solidFill>
                            <a:srgbClr val="000000"/>
                          </a:solidFill>
                          <a:effectLst/>
                          <a:latin typeface="Arial Narrow" panose="020B0606020202030204" pitchFamily="34" charset="0"/>
                        </a:rPr>
                        <a:t>11</a:t>
                      </a: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s-ES" sz="1000" u="none" strike="noStrike" dirty="0">
                          <a:effectLst/>
                        </a:rPr>
                        <a:t>Universidad Nacional del Centro del Perú</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ES" sz="1000" u="none" strike="noStrike" dirty="0">
                          <a:effectLst/>
                        </a:rPr>
                        <a:t>Junín</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ES" sz="1000" u="none" strike="noStrike" dirty="0">
                          <a:effectLst/>
                        </a:rPr>
                        <a:t>17 de octubre de 2017</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1"/>
                  </a:ext>
                </a:extLst>
              </a:tr>
              <a:tr h="180000">
                <a:tc>
                  <a:txBody>
                    <a:bodyPr/>
                    <a:lstStyle/>
                    <a:p>
                      <a:pPr algn="ctr" fontAlgn="ctr"/>
                      <a:r>
                        <a:rPr lang="es-ES" sz="1000" b="0" i="0" u="none" strike="noStrike" dirty="0">
                          <a:solidFill>
                            <a:srgbClr val="000000"/>
                          </a:solidFill>
                          <a:effectLst/>
                          <a:latin typeface="Arial Narrow" panose="020B0606020202030204" pitchFamily="34" charset="0"/>
                        </a:rPr>
                        <a:t>12</a:t>
                      </a: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s-ES" sz="1000" u="none" strike="noStrike" dirty="0">
                          <a:effectLst/>
                        </a:rPr>
                        <a:t>Universidad Católica Sedes </a:t>
                      </a:r>
                      <a:r>
                        <a:rPr lang="es-ES" sz="1000" u="none" strike="noStrike" dirty="0" err="1">
                          <a:effectLst/>
                        </a:rPr>
                        <a:t>Sapientiae</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6">
                  <a:txBody>
                    <a:bodyPr/>
                    <a:lstStyle/>
                    <a:p>
                      <a:pPr algn="ctr" fontAlgn="ctr"/>
                      <a:r>
                        <a:rPr lang="es-ES" sz="1000" u="none" strike="noStrike" dirty="0">
                          <a:effectLst/>
                        </a:rPr>
                        <a:t>Lima</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ES" sz="1000" u="none" strike="noStrike" dirty="0">
                          <a:effectLst/>
                        </a:rPr>
                        <a:t>17 de noviembre de 2017</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2"/>
                  </a:ext>
                </a:extLst>
              </a:tr>
              <a:tr h="180000">
                <a:tc>
                  <a:txBody>
                    <a:bodyPr/>
                    <a:lstStyle/>
                    <a:p>
                      <a:pPr algn="ctr" fontAlgn="ctr"/>
                      <a:r>
                        <a:rPr lang="es-ES" sz="1000" b="0" i="0" u="none" strike="noStrike" dirty="0">
                          <a:solidFill>
                            <a:srgbClr val="000000"/>
                          </a:solidFill>
                          <a:effectLst/>
                          <a:latin typeface="Arial Narrow" panose="020B0606020202030204" pitchFamily="34" charset="0"/>
                        </a:rPr>
                        <a:t>13</a:t>
                      </a: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s-ES" sz="1000" u="none" strike="noStrike" dirty="0">
                          <a:effectLst/>
                        </a:rPr>
                        <a:t>Universidad Continental</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pPr algn="ctr" fontAlgn="ct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ES" sz="1000" u="none" strike="noStrike" dirty="0">
                          <a:effectLst/>
                        </a:rPr>
                        <a:t>22 de marzo de 2017</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3"/>
                  </a:ext>
                </a:extLst>
              </a:tr>
              <a:tr h="180000">
                <a:tc>
                  <a:txBody>
                    <a:bodyPr/>
                    <a:lstStyle/>
                    <a:p>
                      <a:pPr algn="ctr" fontAlgn="ctr"/>
                      <a:r>
                        <a:rPr lang="es-ES" sz="1000" b="0" i="0" u="none" strike="noStrike" dirty="0">
                          <a:solidFill>
                            <a:srgbClr val="000000"/>
                          </a:solidFill>
                          <a:effectLst/>
                          <a:latin typeface="Arial Narrow" panose="020B0606020202030204" pitchFamily="34" charset="0"/>
                        </a:rPr>
                        <a:t>14</a:t>
                      </a: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s-ES" sz="1000" u="none" strike="noStrike" dirty="0">
                          <a:effectLst/>
                        </a:rPr>
                        <a:t>Universidad ESAN</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pPr algn="ctr" fontAlgn="ct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ES" sz="1000" u="none" strike="noStrike" dirty="0">
                          <a:effectLst/>
                        </a:rPr>
                        <a:t>10 de abril de 2017</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4"/>
                  </a:ext>
                </a:extLst>
              </a:tr>
              <a:tr h="180000">
                <a:tc>
                  <a:txBody>
                    <a:bodyPr/>
                    <a:lstStyle/>
                    <a:p>
                      <a:pPr algn="ctr" fontAlgn="ctr"/>
                      <a:r>
                        <a:rPr lang="es-ES" sz="1000" b="0" i="0" u="none" strike="noStrike" dirty="0">
                          <a:solidFill>
                            <a:srgbClr val="000000"/>
                          </a:solidFill>
                          <a:effectLst/>
                          <a:latin typeface="Arial Narrow" panose="020B0606020202030204" pitchFamily="34" charset="0"/>
                        </a:rPr>
                        <a:t>15</a:t>
                      </a: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s-ES" sz="1000" u="none" strike="noStrike" dirty="0">
                          <a:effectLst/>
                        </a:rPr>
                        <a:t>Universidad Nacional de Ingeniería</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pPr algn="ctr" fontAlgn="ct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ES" sz="1000" u="none" strike="noStrike" dirty="0">
                          <a:effectLst/>
                        </a:rPr>
                        <a:t>06 de enero de 2017</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5"/>
                  </a:ext>
                </a:extLst>
              </a:tr>
              <a:tr h="180000">
                <a:tc>
                  <a:txBody>
                    <a:bodyPr/>
                    <a:lstStyle/>
                    <a:p>
                      <a:pPr algn="ctr" fontAlgn="ctr"/>
                      <a:r>
                        <a:rPr lang="es-ES" sz="1000" b="0" i="0" u="none" strike="noStrike" dirty="0">
                          <a:solidFill>
                            <a:srgbClr val="000000"/>
                          </a:solidFill>
                          <a:effectLst/>
                          <a:latin typeface="Arial Narrow" panose="020B0606020202030204" pitchFamily="34" charset="0"/>
                        </a:rPr>
                        <a:t>16</a:t>
                      </a: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s-ES" sz="1000" u="none" strike="noStrike" dirty="0">
                          <a:effectLst/>
                        </a:rPr>
                        <a:t>Universidad Nacional Federico Villarreal</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pPr algn="ctr" fontAlgn="ct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ES" sz="1000" u="none" strike="noStrike" dirty="0">
                          <a:effectLst/>
                        </a:rPr>
                        <a:t>17 de julio de 2017</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6"/>
                  </a:ext>
                </a:extLst>
              </a:tr>
              <a:tr h="180000">
                <a:tc>
                  <a:txBody>
                    <a:bodyPr/>
                    <a:lstStyle/>
                    <a:p>
                      <a:pPr algn="ctr" fontAlgn="ctr"/>
                      <a:r>
                        <a:rPr lang="es-ES" sz="1000" b="0" i="0" u="none" strike="noStrike" dirty="0">
                          <a:solidFill>
                            <a:srgbClr val="000000"/>
                          </a:solidFill>
                          <a:effectLst/>
                          <a:latin typeface="Arial Narrow" panose="020B0606020202030204" pitchFamily="34" charset="0"/>
                        </a:rPr>
                        <a:t>17</a:t>
                      </a: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s-ES" sz="1000" u="none" strike="noStrike" dirty="0">
                          <a:effectLst/>
                        </a:rPr>
                        <a:t>Universidad Nacional Mayor de San Marcos</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pPr algn="ctr" fontAlgn="ct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ES" sz="1000" u="none" strike="noStrike" dirty="0">
                          <a:effectLst/>
                        </a:rPr>
                        <a:t>02 de mayo de 2017</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7"/>
                  </a:ext>
                </a:extLst>
              </a:tr>
              <a:tr h="180000">
                <a:tc>
                  <a:txBody>
                    <a:bodyPr/>
                    <a:lstStyle/>
                    <a:p>
                      <a:pPr algn="ctr" fontAlgn="ctr"/>
                      <a:r>
                        <a:rPr lang="es-ES" sz="1000" b="0" i="0" u="none" strike="noStrike" dirty="0">
                          <a:solidFill>
                            <a:srgbClr val="000000"/>
                          </a:solidFill>
                          <a:effectLst/>
                          <a:latin typeface="Arial Narrow" panose="020B0606020202030204" pitchFamily="34" charset="0"/>
                        </a:rPr>
                        <a:t>18</a:t>
                      </a: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s-ES" sz="1000" u="none" strike="noStrike" dirty="0">
                          <a:effectLst/>
                        </a:rPr>
                        <a:t>Universidad Nacional de Piura</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ES" sz="1000" u="none" strike="noStrike" dirty="0">
                          <a:effectLst/>
                        </a:rPr>
                        <a:t>Piura</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ES" sz="1000" u="none" strike="noStrike" dirty="0">
                          <a:effectLst/>
                        </a:rPr>
                        <a:t>12 de junio de 2017</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8"/>
                  </a:ext>
                </a:extLst>
              </a:tr>
              <a:tr h="180000">
                <a:tc>
                  <a:txBody>
                    <a:bodyPr/>
                    <a:lstStyle/>
                    <a:p>
                      <a:pPr algn="ctr" fontAlgn="ctr"/>
                      <a:r>
                        <a:rPr lang="es-ES" sz="1000" b="0" i="0" u="none" strike="noStrike" dirty="0">
                          <a:solidFill>
                            <a:srgbClr val="000000"/>
                          </a:solidFill>
                          <a:effectLst/>
                          <a:latin typeface="Arial Narrow" panose="020B0606020202030204" pitchFamily="34" charset="0"/>
                        </a:rPr>
                        <a:t>19</a:t>
                      </a: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s-ES" sz="1000" u="none" strike="noStrike" dirty="0">
                          <a:effectLst/>
                        </a:rPr>
                        <a:t>Universidad Andina Néstor Cáceres Velásquez</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ctr"/>
                      <a:r>
                        <a:rPr lang="es-ES" sz="1000" u="none" strike="noStrike" dirty="0">
                          <a:effectLst/>
                        </a:rPr>
                        <a:t>Puno</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ES" sz="1000" u="none" strike="noStrike" dirty="0">
                          <a:effectLst/>
                        </a:rPr>
                        <a:t>27 de febrero de 2017</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9"/>
                  </a:ext>
                </a:extLst>
              </a:tr>
              <a:tr h="180000">
                <a:tc>
                  <a:txBody>
                    <a:bodyPr/>
                    <a:lstStyle/>
                    <a:p>
                      <a:pPr algn="ctr" fontAlgn="ctr"/>
                      <a:r>
                        <a:rPr lang="es-ES" sz="1000" b="0" i="0" u="none" strike="noStrike" dirty="0">
                          <a:solidFill>
                            <a:srgbClr val="000000"/>
                          </a:solidFill>
                          <a:effectLst/>
                          <a:latin typeface="Arial Narrow" panose="020B0606020202030204" pitchFamily="34" charset="0"/>
                        </a:rPr>
                        <a:t>20</a:t>
                      </a: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s-ES" sz="1000" u="none" strike="noStrike" dirty="0">
                          <a:effectLst/>
                        </a:rPr>
                        <a:t>Universidad Nacional del Altiplano</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pPr algn="ctr" fontAlgn="ct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ES" sz="1000" u="none" strike="noStrike" dirty="0">
                          <a:effectLst/>
                        </a:rPr>
                        <a:t>28 de marzo de 2017</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20"/>
                  </a:ext>
                </a:extLst>
              </a:tr>
              <a:tr h="180000">
                <a:tc>
                  <a:txBody>
                    <a:bodyPr/>
                    <a:lstStyle/>
                    <a:p>
                      <a:pPr algn="ctr" fontAlgn="ctr"/>
                      <a:r>
                        <a:rPr lang="es-ES" sz="1000" b="0" i="0" u="none" strike="noStrike" dirty="0">
                          <a:solidFill>
                            <a:srgbClr val="000000"/>
                          </a:solidFill>
                          <a:effectLst/>
                          <a:latin typeface="Arial Narrow" panose="020B0606020202030204" pitchFamily="34" charset="0"/>
                        </a:rPr>
                        <a:t>21</a:t>
                      </a: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s-ES" sz="1000" u="none" strike="noStrike" dirty="0">
                          <a:effectLst/>
                        </a:rPr>
                        <a:t>Universidad Nacional Jorge Basadre </a:t>
                      </a:r>
                      <a:r>
                        <a:rPr lang="es-ES" sz="1000" u="none" strike="noStrike" dirty="0" err="1">
                          <a:effectLst/>
                        </a:rPr>
                        <a:t>Grohmann</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ctr"/>
                      <a:r>
                        <a:rPr lang="es-ES" sz="1000" u="none" strike="noStrike" dirty="0">
                          <a:effectLst/>
                        </a:rPr>
                        <a:t>Tacna</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ES" sz="1000" u="none" strike="noStrike" dirty="0">
                          <a:effectLst/>
                        </a:rPr>
                        <a:t>27 de febrero de 2017</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21"/>
                  </a:ext>
                </a:extLst>
              </a:tr>
              <a:tr h="180000">
                <a:tc>
                  <a:txBody>
                    <a:bodyPr/>
                    <a:lstStyle/>
                    <a:p>
                      <a:pPr algn="ctr" fontAlgn="ctr"/>
                      <a:r>
                        <a:rPr lang="es-ES" sz="1000" b="0" i="0" u="none" strike="noStrike" dirty="0">
                          <a:solidFill>
                            <a:srgbClr val="000000"/>
                          </a:solidFill>
                          <a:effectLst/>
                          <a:latin typeface="Arial Narrow" panose="020B0606020202030204" pitchFamily="34" charset="0"/>
                        </a:rPr>
                        <a:t>22</a:t>
                      </a: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s-ES" sz="1000" u="none" strike="noStrike" dirty="0">
                          <a:effectLst/>
                        </a:rPr>
                        <a:t>Universidad Privada de Tacna</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pPr algn="ctr" fontAlgn="ct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pt-BR" sz="1000" u="none" strike="noStrike" dirty="0">
                          <a:effectLst/>
                        </a:rPr>
                        <a:t>14 de agosto de 2017</a:t>
                      </a:r>
                      <a:endParaRPr lang="pt-BR"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22"/>
                  </a:ext>
                </a:extLst>
              </a:tr>
              <a:tr h="180000">
                <a:tc>
                  <a:txBody>
                    <a:bodyPr/>
                    <a:lstStyle/>
                    <a:p>
                      <a:pPr algn="ctr" fontAlgn="ctr"/>
                      <a:r>
                        <a:rPr lang="es-ES" sz="1000" b="0" i="0" u="none" strike="noStrike" dirty="0">
                          <a:solidFill>
                            <a:srgbClr val="000000"/>
                          </a:solidFill>
                          <a:effectLst/>
                          <a:latin typeface="Arial Narrow" panose="020B0606020202030204" pitchFamily="34" charset="0"/>
                        </a:rPr>
                        <a:t>23</a:t>
                      </a: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s-ES" sz="1000" u="none" strike="noStrike" dirty="0">
                          <a:effectLst/>
                        </a:rPr>
                        <a:t>Universidad Nacional de Tumbes</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ES" sz="1000" u="none" strike="noStrike" dirty="0">
                          <a:effectLst/>
                        </a:rPr>
                        <a:t>Tumbes</a:t>
                      </a:r>
                      <a:endParaRPr lang="es-ES"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pt-BR" sz="1000" u="none" strike="noStrike" dirty="0">
                          <a:effectLst/>
                        </a:rPr>
                        <a:t>08 de agosto de 2017</a:t>
                      </a:r>
                      <a:endParaRPr lang="pt-BR" sz="1000" b="0" i="0" u="none" strike="noStrike" dirty="0">
                        <a:solidFill>
                          <a:srgbClr val="000000"/>
                        </a:solidFill>
                        <a:effectLst/>
                        <a:latin typeface="Arial Narrow" panose="020B0606020202030204" pitchFamily="34" charset="0"/>
                      </a:endParaRPr>
                    </a:p>
                  </a:txBody>
                  <a:tcPr marL="4935" marR="4935" marT="49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23"/>
                  </a:ext>
                </a:extLst>
              </a:tr>
            </a:tbl>
          </a:graphicData>
        </a:graphic>
      </p:graphicFrame>
      <p:sp>
        <p:nvSpPr>
          <p:cNvPr id="4" name="Rectángulo 3"/>
          <p:cNvSpPr/>
          <p:nvPr/>
        </p:nvSpPr>
        <p:spPr>
          <a:xfrm>
            <a:off x="107504" y="6093296"/>
            <a:ext cx="5741499" cy="261610"/>
          </a:xfrm>
          <a:prstGeom prst="rect">
            <a:avLst/>
          </a:prstGeom>
        </p:spPr>
        <p:txBody>
          <a:bodyPr wrap="square">
            <a:spAutoFit/>
          </a:bodyPr>
          <a:lstStyle/>
          <a:p>
            <a:r>
              <a:rPr lang="es-PE" sz="1100" b="1" dirty="0">
                <a:solidFill>
                  <a:srgbClr val="1F7B91"/>
                </a:solidFill>
                <a:latin typeface="Arial" panose="020B0604020202020204" pitchFamily="34" charset="0"/>
                <a:cs typeface="Arial" panose="020B0604020202020204" pitchFamily="34" charset="0"/>
              </a:rPr>
              <a:t>Registro Nacional de Evaluadores de Riesgos: 344</a:t>
            </a:r>
            <a:endParaRPr lang="es-PE" sz="1100" dirty="0"/>
          </a:p>
        </p:txBody>
      </p:sp>
    </p:spTree>
    <p:extLst>
      <p:ext uri="{BB962C8B-B14F-4D97-AF65-F5344CB8AC3E}">
        <p14:creationId xmlns:p14="http://schemas.microsoft.com/office/powerpoint/2010/main" val="3349453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899592" y="2636912"/>
            <a:ext cx="7416824" cy="16561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s-PE" sz="2400" b="1" dirty="0">
                <a:latin typeface="Arial" panose="020B0604020202020204" pitchFamily="34" charset="0"/>
                <a:cs typeface="Arial" panose="020B0604020202020204" pitchFamily="34" charset="0"/>
              </a:rPr>
              <a:t>Asistencia Técnica</a:t>
            </a:r>
            <a:endParaRPr lang="es-PE"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8000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5CF1732-AD79-44BD-B178-2731B509AA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843" y="1119891"/>
            <a:ext cx="3485586" cy="5045398"/>
          </a:xfrm>
          <a:prstGeom prst="rect">
            <a:avLst/>
          </a:prstGeom>
        </p:spPr>
      </p:pic>
      <p:sp>
        <p:nvSpPr>
          <p:cNvPr id="6" name="Marcador de contenido 2"/>
          <p:cNvSpPr txBox="1">
            <a:spLocks/>
          </p:cNvSpPr>
          <p:nvPr/>
        </p:nvSpPr>
        <p:spPr>
          <a:xfrm>
            <a:off x="145085" y="618225"/>
            <a:ext cx="8522071" cy="89262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ct val="0"/>
              </a:spcBef>
            </a:pPr>
            <a:r>
              <a:rPr lang="es-PE" sz="1600" b="1" dirty="0">
                <a:solidFill>
                  <a:srgbClr val="1F7B91"/>
                </a:solidFill>
                <a:latin typeface="Arial" panose="020B0604020202020204" pitchFamily="34" charset="0"/>
                <a:cs typeface="Arial" panose="020B0604020202020204" pitchFamily="34" charset="0"/>
              </a:rPr>
              <a:t>INTERVENCIÓN MACROREGIONAL PARA EL FORTALECIMIENTO DE CAPACIDADES Y ASISTENCIA TÉCNICA EN GESTIÓN PROSPECTIVA Y CORRECTIVA</a:t>
            </a:r>
          </a:p>
        </p:txBody>
      </p:sp>
      <p:sp>
        <p:nvSpPr>
          <p:cNvPr id="10" name="Marcador de contenido 2"/>
          <p:cNvSpPr txBox="1">
            <a:spLocks/>
          </p:cNvSpPr>
          <p:nvPr/>
        </p:nvSpPr>
        <p:spPr>
          <a:xfrm>
            <a:off x="495016" y="5481054"/>
            <a:ext cx="2664296" cy="28803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pPr>
            <a:r>
              <a:rPr lang="es-PE" sz="800" dirty="0">
                <a:latin typeface="Arial" panose="020B0604020202020204" pitchFamily="34" charset="0"/>
                <a:cs typeface="Arial" panose="020B0604020202020204" pitchFamily="34" charset="0"/>
              </a:rPr>
              <a:t>Zonas de intervención 2017-2018-2019</a:t>
            </a:r>
          </a:p>
        </p:txBody>
      </p:sp>
      <p:sp>
        <p:nvSpPr>
          <p:cNvPr id="7" name="Elipse 6"/>
          <p:cNvSpPr/>
          <p:nvPr/>
        </p:nvSpPr>
        <p:spPr>
          <a:xfrm>
            <a:off x="333429" y="5505627"/>
            <a:ext cx="144016" cy="144016"/>
          </a:xfrm>
          <a:prstGeom prst="ellipse">
            <a:avLst/>
          </a:prstGeom>
          <a:solidFill>
            <a:srgbClr val="5ABDD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Marcador de contenido 2"/>
          <p:cNvSpPr txBox="1">
            <a:spLocks/>
          </p:cNvSpPr>
          <p:nvPr/>
        </p:nvSpPr>
        <p:spPr>
          <a:xfrm>
            <a:off x="471517" y="5751163"/>
            <a:ext cx="3274888" cy="28803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pPr>
            <a:r>
              <a:rPr lang="es-PE" sz="800" dirty="0">
                <a:latin typeface="Arial" panose="020B0604020202020204" pitchFamily="34" charset="0"/>
                <a:cs typeface="Arial" panose="020B0604020202020204" pitchFamily="34" charset="0"/>
              </a:rPr>
              <a:t>Zonas de intervención 2018-2019 (por implementar)</a:t>
            </a:r>
          </a:p>
        </p:txBody>
      </p:sp>
      <p:sp>
        <p:nvSpPr>
          <p:cNvPr id="16" name="Elipse 15"/>
          <p:cNvSpPr/>
          <p:nvPr/>
        </p:nvSpPr>
        <p:spPr>
          <a:xfrm>
            <a:off x="333429" y="5762930"/>
            <a:ext cx="144016" cy="144016"/>
          </a:xfrm>
          <a:prstGeom prst="ellipse">
            <a:avLst/>
          </a:prstGeom>
          <a:solidFill>
            <a:srgbClr val="B5DE99"/>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Marcador de contenido 2"/>
          <p:cNvSpPr txBox="1">
            <a:spLocks/>
          </p:cNvSpPr>
          <p:nvPr/>
        </p:nvSpPr>
        <p:spPr>
          <a:xfrm>
            <a:off x="471517" y="6003349"/>
            <a:ext cx="2664296" cy="28803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pPr>
            <a:r>
              <a:rPr lang="es-PE" sz="800" dirty="0">
                <a:latin typeface="Arial" panose="020B0604020202020204" pitchFamily="34" charset="0"/>
                <a:cs typeface="Arial" panose="020B0604020202020204" pitchFamily="34" charset="0"/>
              </a:rPr>
              <a:t>Sedes de las Oficinas de Enlace Regional</a:t>
            </a:r>
          </a:p>
        </p:txBody>
      </p:sp>
      <p:sp>
        <p:nvSpPr>
          <p:cNvPr id="18" name="Elipse 17"/>
          <p:cNvSpPr/>
          <p:nvPr/>
        </p:nvSpPr>
        <p:spPr>
          <a:xfrm>
            <a:off x="333429" y="6021272"/>
            <a:ext cx="144016" cy="144016"/>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8" name="Tabla 7"/>
          <p:cNvGraphicFramePr>
            <a:graphicFrameLocks noGrp="1"/>
          </p:cNvGraphicFramePr>
          <p:nvPr>
            <p:extLst/>
          </p:nvPr>
        </p:nvGraphicFramePr>
        <p:xfrm>
          <a:off x="5364088" y="1745111"/>
          <a:ext cx="2974076" cy="3327400"/>
        </p:xfrm>
        <a:graphic>
          <a:graphicData uri="http://schemas.openxmlformats.org/drawingml/2006/table">
            <a:tbl>
              <a:tblPr firstRow="1" bandRow="1">
                <a:tableStyleId>{5C22544A-7EE6-4342-B048-85BDC9FD1C3A}</a:tableStyleId>
              </a:tblPr>
              <a:tblGrid>
                <a:gridCol w="381788">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gridCol w="1368152">
                  <a:extLst>
                    <a:ext uri="{9D8B030D-6E8A-4147-A177-3AD203B41FA5}">
                      <a16:colId xmlns:a16="http://schemas.microsoft.com/office/drawing/2014/main" val="20002"/>
                    </a:ext>
                  </a:extLst>
                </a:gridCol>
              </a:tblGrid>
              <a:tr h="370840">
                <a:tc>
                  <a:txBody>
                    <a:bodyPr/>
                    <a:lstStyle/>
                    <a:p>
                      <a:pPr algn="ctr"/>
                      <a:r>
                        <a:rPr lang="es-ES" sz="1100" dirty="0">
                          <a:latin typeface="Arial" panose="020B0604020202020204" pitchFamily="34" charset="0"/>
                          <a:cs typeface="Arial" panose="020B0604020202020204" pitchFamily="34" charset="0"/>
                        </a:rPr>
                        <a:t>Nº</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B97B3"/>
                    </a:solidFill>
                  </a:tcPr>
                </a:tc>
                <a:tc>
                  <a:txBody>
                    <a:bodyPr/>
                    <a:lstStyle/>
                    <a:p>
                      <a:pPr algn="ctr"/>
                      <a:r>
                        <a:rPr lang="es-ES" sz="1100" dirty="0">
                          <a:latin typeface="Arial" panose="020B0604020202020204" pitchFamily="34" charset="0"/>
                          <a:cs typeface="Arial" panose="020B0604020202020204" pitchFamily="34" charset="0"/>
                        </a:rPr>
                        <a:t>SEDE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B97B3"/>
                    </a:solidFill>
                  </a:tcPr>
                </a:tc>
                <a:tc>
                  <a:txBody>
                    <a:bodyPr/>
                    <a:lstStyle/>
                    <a:p>
                      <a:pPr algn="ctr"/>
                      <a:r>
                        <a:rPr lang="es-ES" sz="1100" dirty="0">
                          <a:latin typeface="Arial" panose="020B0604020202020204" pitchFamily="34" charset="0"/>
                          <a:cs typeface="Arial" panose="020B0604020202020204" pitchFamily="34" charset="0"/>
                        </a:rPr>
                        <a:t>ZONA</a:t>
                      </a:r>
                      <a:r>
                        <a:rPr lang="es-ES" sz="1100" baseline="0" dirty="0">
                          <a:latin typeface="Arial" panose="020B0604020202020204" pitchFamily="34" charset="0"/>
                          <a:cs typeface="Arial" panose="020B0604020202020204" pitchFamily="34" charset="0"/>
                        </a:rPr>
                        <a:t> DE INTERVENCIÓN</a:t>
                      </a:r>
                      <a:endParaRPr lang="es-ES" sz="11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B97B3"/>
                    </a:solidFill>
                  </a:tcPr>
                </a:tc>
                <a:extLst>
                  <a:ext uri="{0D108BD9-81ED-4DB2-BD59-A6C34878D82A}">
                    <a16:rowId xmlns:a16="http://schemas.microsoft.com/office/drawing/2014/main" val="10000"/>
                  </a:ext>
                </a:extLst>
              </a:tr>
              <a:tr h="370840">
                <a:tc>
                  <a:txBody>
                    <a:bodyPr/>
                    <a:lstStyle/>
                    <a:p>
                      <a:pPr algn="ctr"/>
                      <a:r>
                        <a:rPr lang="es-ES" sz="1100" dirty="0">
                          <a:latin typeface="Arial" panose="020B0604020202020204" pitchFamily="34" charset="0"/>
                          <a:cs typeface="Arial" panose="020B0604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0DEEC"/>
                    </a:solidFill>
                  </a:tcPr>
                </a:tc>
                <a:tc>
                  <a:txBody>
                    <a:bodyPr/>
                    <a:lstStyle/>
                    <a:p>
                      <a:r>
                        <a:rPr lang="es-ES" sz="1100" dirty="0">
                          <a:latin typeface="Arial" panose="020B0604020202020204" pitchFamily="34" charset="0"/>
                          <a:cs typeface="Arial" panose="020B0604020202020204" pitchFamily="34" charset="0"/>
                        </a:rPr>
                        <a:t>Piura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0DEEC"/>
                    </a:solidFill>
                  </a:tcPr>
                </a:tc>
                <a:tc>
                  <a:txBody>
                    <a:bodyPr/>
                    <a:lstStyle/>
                    <a:p>
                      <a:r>
                        <a:rPr lang="es-ES" sz="800" dirty="0">
                          <a:latin typeface="Arial" panose="020B0604020202020204" pitchFamily="34" charset="0"/>
                          <a:cs typeface="Arial" panose="020B0604020202020204" pitchFamily="34" charset="0"/>
                        </a:rPr>
                        <a:t>Tumbes</a:t>
                      </a:r>
                    </a:p>
                    <a:p>
                      <a:r>
                        <a:rPr lang="es-ES" sz="800" dirty="0">
                          <a:latin typeface="Arial" panose="020B0604020202020204" pitchFamily="34" charset="0"/>
                          <a:cs typeface="Arial" panose="020B0604020202020204" pitchFamily="34" charset="0"/>
                        </a:rPr>
                        <a:t>Piura</a:t>
                      </a:r>
                    </a:p>
                    <a:p>
                      <a:r>
                        <a:rPr lang="es-ES" sz="800" dirty="0">
                          <a:latin typeface="Arial" panose="020B0604020202020204" pitchFamily="34" charset="0"/>
                          <a:cs typeface="Arial" panose="020B0604020202020204" pitchFamily="34" charset="0"/>
                        </a:rPr>
                        <a:t>Lambayeque</a:t>
                      </a:r>
                    </a:p>
                    <a:p>
                      <a:r>
                        <a:rPr lang="es-ES" sz="800" dirty="0">
                          <a:latin typeface="Arial" panose="020B0604020202020204" pitchFamily="34" charset="0"/>
                          <a:cs typeface="Arial" panose="020B0604020202020204" pitchFamily="34" charset="0"/>
                        </a:rPr>
                        <a:t>La Libertad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0DEEC"/>
                    </a:solidFill>
                  </a:tcPr>
                </a:tc>
                <a:extLst>
                  <a:ext uri="{0D108BD9-81ED-4DB2-BD59-A6C34878D82A}">
                    <a16:rowId xmlns:a16="http://schemas.microsoft.com/office/drawing/2014/main" val="10001"/>
                  </a:ext>
                </a:extLst>
              </a:tr>
              <a:tr h="370840">
                <a:tc>
                  <a:txBody>
                    <a:bodyPr/>
                    <a:lstStyle/>
                    <a:p>
                      <a:pPr algn="ctr"/>
                      <a:r>
                        <a:rPr lang="es-ES" sz="1100" dirty="0">
                          <a:latin typeface="Arial" panose="020B0604020202020204" pitchFamily="34" charset="0"/>
                          <a:cs typeface="Arial" panose="020B0604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0DEEC"/>
                    </a:solidFill>
                  </a:tcPr>
                </a:tc>
                <a:tc>
                  <a:txBody>
                    <a:bodyPr/>
                    <a:lstStyle/>
                    <a:p>
                      <a:r>
                        <a:rPr lang="es-ES" sz="1100" dirty="0">
                          <a:latin typeface="Arial" panose="020B0604020202020204" pitchFamily="34" charset="0"/>
                          <a:cs typeface="Arial" panose="020B0604020202020204" pitchFamily="34" charset="0"/>
                        </a:rPr>
                        <a:t>San Martín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0DEEC"/>
                    </a:solidFill>
                  </a:tcPr>
                </a:tc>
                <a:tc>
                  <a:txBody>
                    <a:bodyPr/>
                    <a:lstStyle/>
                    <a:p>
                      <a:r>
                        <a:rPr lang="es-ES" sz="800" dirty="0">
                          <a:latin typeface="Arial" panose="020B0604020202020204" pitchFamily="34" charset="0"/>
                          <a:cs typeface="Arial" panose="020B0604020202020204" pitchFamily="34" charset="0"/>
                        </a:rPr>
                        <a:t>Amazonas</a:t>
                      </a:r>
                    </a:p>
                    <a:p>
                      <a:r>
                        <a:rPr lang="es-ES" sz="800" dirty="0">
                          <a:latin typeface="Arial" panose="020B0604020202020204" pitchFamily="34" charset="0"/>
                          <a:cs typeface="Arial" panose="020B0604020202020204" pitchFamily="34" charset="0"/>
                        </a:rPr>
                        <a:t>San Martín</a:t>
                      </a:r>
                    </a:p>
                    <a:p>
                      <a:r>
                        <a:rPr lang="es-ES" sz="800" dirty="0">
                          <a:latin typeface="Arial" panose="020B0604020202020204" pitchFamily="34" charset="0"/>
                          <a:cs typeface="Arial" panose="020B0604020202020204" pitchFamily="34" charset="0"/>
                        </a:rPr>
                        <a:t>Huánuco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0DEEC"/>
                    </a:solidFill>
                  </a:tcPr>
                </a:tc>
                <a:extLst>
                  <a:ext uri="{0D108BD9-81ED-4DB2-BD59-A6C34878D82A}">
                    <a16:rowId xmlns:a16="http://schemas.microsoft.com/office/drawing/2014/main" val="10002"/>
                  </a:ext>
                </a:extLst>
              </a:tr>
              <a:tr h="370840">
                <a:tc>
                  <a:txBody>
                    <a:bodyPr/>
                    <a:lstStyle/>
                    <a:p>
                      <a:pPr algn="ctr"/>
                      <a:r>
                        <a:rPr lang="es-ES" sz="1100" dirty="0">
                          <a:latin typeface="Arial" panose="020B0604020202020204" pitchFamily="34" charset="0"/>
                          <a:cs typeface="Arial" panose="020B0604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s-ES" sz="1100" dirty="0">
                          <a:latin typeface="Arial" panose="020B0604020202020204" pitchFamily="34" charset="0"/>
                          <a:cs typeface="Arial" panose="020B0604020202020204" pitchFamily="34" charset="0"/>
                        </a:rPr>
                        <a:t>Ancash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s-ES" sz="800" dirty="0">
                          <a:latin typeface="Arial" panose="020B0604020202020204" pitchFamily="34" charset="0"/>
                          <a:cs typeface="Arial" panose="020B0604020202020204" pitchFamily="34" charset="0"/>
                        </a:rPr>
                        <a:t>Ancash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370840">
                <a:tc>
                  <a:txBody>
                    <a:bodyPr/>
                    <a:lstStyle/>
                    <a:p>
                      <a:pPr algn="ctr"/>
                      <a:r>
                        <a:rPr lang="es-ES" sz="1100" dirty="0">
                          <a:latin typeface="Arial" panose="020B0604020202020204" pitchFamily="34" charset="0"/>
                          <a:cs typeface="Arial" panose="020B0604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0DEEC"/>
                    </a:solidFill>
                  </a:tcPr>
                </a:tc>
                <a:tc>
                  <a:txBody>
                    <a:bodyPr/>
                    <a:lstStyle/>
                    <a:p>
                      <a:r>
                        <a:rPr lang="es-ES" sz="1100" dirty="0">
                          <a:latin typeface="Arial" panose="020B0604020202020204" pitchFamily="34" charset="0"/>
                          <a:cs typeface="Arial" panose="020B0604020202020204" pitchFamily="34" charset="0"/>
                        </a:rPr>
                        <a:t>Ayacucho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0DEEC"/>
                    </a:solidFill>
                  </a:tcPr>
                </a:tc>
                <a:tc>
                  <a:txBody>
                    <a:bodyPr/>
                    <a:lstStyle/>
                    <a:p>
                      <a:r>
                        <a:rPr lang="es-ES" sz="800" dirty="0">
                          <a:latin typeface="Arial" panose="020B0604020202020204" pitchFamily="34" charset="0"/>
                          <a:cs typeface="Arial" panose="020B0604020202020204" pitchFamily="34" charset="0"/>
                        </a:rPr>
                        <a:t>Ica</a:t>
                      </a:r>
                    </a:p>
                    <a:p>
                      <a:r>
                        <a:rPr lang="es-ES" sz="800" dirty="0">
                          <a:latin typeface="Arial" panose="020B0604020202020204" pitchFamily="34" charset="0"/>
                          <a:cs typeface="Arial" panose="020B0604020202020204" pitchFamily="34" charset="0"/>
                        </a:rPr>
                        <a:t>Huancavelica</a:t>
                      </a:r>
                    </a:p>
                    <a:p>
                      <a:r>
                        <a:rPr lang="es-ES" sz="800" dirty="0">
                          <a:latin typeface="Arial" panose="020B0604020202020204" pitchFamily="34" charset="0"/>
                          <a:cs typeface="Arial" panose="020B0604020202020204" pitchFamily="34" charset="0"/>
                        </a:rPr>
                        <a:t>Ayacucho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0DEEC"/>
                    </a:solidFill>
                  </a:tcPr>
                </a:tc>
                <a:extLst>
                  <a:ext uri="{0D108BD9-81ED-4DB2-BD59-A6C34878D82A}">
                    <a16:rowId xmlns:a16="http://schemas.microsoft.com/office/drawing/2014/main" val="10004"/>
                  </a:ext>
                </a:extLst>
              </a:tr>
              <a:tr h="370840">
                <a:tc>
                  <a:txBody>
                    <a:bodyPr/>
                    <a:lstStyle/>
                    <a:p>
                      <a:pPr algn="ctr"/>
                      <a:r>
                        <a:rPr lang="es-ES" sz="1100" dirty="0">
                          <a:latin typeface="Arial" panose="020B0604020202020204" pitchFamily="34" charset="0"/>
                          <a:cs typeface="Arial" panose="020B0604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0DEEC"/>
                    </a:solidFill>
                  </a:tcPr>
                </a:tc>
                <a:tc>
                  <a:txBody>
                    <a:bodyPr/>
                    <a:lstStyle/>
                    <a:p>
                      <a:r>
                        <a:rPr lang="es-ES" sz="1100" dirty="0">
                          <a:latin typeface="Arial" panose="020B0604020202020204" pitchFamily="34" charset="0"/>
                          <a:cs typeface="Arial" panose="020B0604020202020204" pitchFamily="34" charset="0"/>
                        </a:rPr>
                        <a:t>Cusco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0DEEC"/>
                    </a:solidFill>
                  </a:tcPr>
                </a:tc>
                <a:tc>
                  <a:txBody>
                    <a:bodyPr/>
                    <a:lstStyle/>
                    <a:p>
                      <a:r>
                        <a:rPr lang="es-ES" sz="800" dirty="0">
                          <a:latin typeface="Arial" panose="020B0604020202020204" pitchFamily="34" charset="0"/>
                          <a:cs typeface="Arial" panose="020B0604020202020204" pitchFamily="34" charset="0"/>
                        </a:rPr>
                        <a:t>Apurímac</a:t>
                      </a:r>
                    </a:p>
                    <a:p>
                      <a:r>
                        <a:rPr lang="es-ES" sz="800" dirty="0">
                          <a:latin typeface="Arial" panose="020B0604020202020204" pitchFamily="34" charset="0"/>
                          <a:cs typeface="Arial" panose="020B0604020202020204" pitchFamily="34" charset="0"/>
                        </a:rPr>
                        <a:t>Cusco</a:t>
                      </a:r>
                    </a:p>
                    <a:p>
                      <a:r>
                        <a:rPr lang="es-ES" sz="800" dirty="0">
                          <a:latin typeface="Arial" panose="020B0604020202020204" pitchFamily="34" charset="0"/>
                          <a:cs typeface="Arial" panose="020B0604020202020204" pitchFamily="34" charset="0"/>
                        </a:rPr>
                        <a:t>Madre de Dios</a:t>
                      </a:r>
                    </a:p>
                    <a:p>
                      <a:r>
                        <a:rPr lang="es-ES" sz="800" dirty="0">
                          <a:latin typeface="Arial" panose="020B0604020202020204" pitchFamily="34" charset="0"/>
                          <a:cs typeface="Arial" panose="020B0604020202020204" pitchFamily="34" charset="0"/>
                        </a:rPr>
                        <a:t>Puno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0DEEC"/>
                    </a:solidFill>
                  </a:tcPr>
                </a:tc>
                <a:extLst>
                  <a:ext uri="{0D108BD9-81ED-4DB2-BD59-A6C34878D82A}">
                    <a16:rowId xmlns:a16="http://schemas.microsoft.com/office/drawing/2014/main" val="10005"/>
                  </a:ext>
                </a:extLst>
              </a:tr>
              <a:tr h="370840">
                <a:tc>
                  <a:txBody>
                    <a:bodyPr/>
                    <a:lstStyle/>
                    <a:p>
                      <a:pPr algn="ctr"/>
                      <a:r>
                        <a:rPr lang="es-ES" sz="1100" dirty="0">
                          <a:latin typeface="Arial" panose="020B0604020202020204" pitchFamily="34" charset="0"/>
                          <a:cs typeface="Arial" panose="020B0604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0DEEC"/>
                    </a:solidFill>
                  </a:tcPr>
                </a:tc>
                <a:tc>
                  <a:txBody>
                    <a:bodyPr/>
                    <a:lstStyle/>
                    <a:p>
                      <a:r>
                        <a:rPr lang="es-ES" sz="1100" dirty="0">
                          <a:latin typeface="Arial" panose="020B0604020202020204" pitchFamily="34" charset="0"/>
                          <a:cs typeface="Arial" panose="020B0604020202020204" pitchFamily="34" charset="0"/>
                        </a:rPr>
                        <a:t>Arequipa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0DEEC"/>
                    </a:solidFill>
                  </a:tcPr>
                </a:tc>
                <a:tc>
                  <a:txBody>
                    <a:bodyPr/>
                    <a:lstStyle/>
                    <a:p>
                      <a:r>
                        <a:rPr lang="es-ES" sz="800" dirty="0">
                          <a:latin typeface="Arial" panose="020B0604020202020204" pitchFamily="34" charset="0"/>
                          <a:cs typeface="Arial" panose="020B0604020202020204" pitchFamily="34" charset="0"/>
                        </a:rPr>
                        <a:t>Arequipa</a:t>
                      </a:r>
                    </a:p>
                    <a:p>
                      <a:r>
                        <a:rPr lang="es-ES" sz="800" dirty="0">
                          <a:latin typeface="Arial" panose="020B0604020202020204" pitchFamily="34" charset="0"/>
                          <a:cs typeface="Arial" panose="020B0604020202020204" pitchFamily="34" charset="0"/>
                        </a:rPr>
                        <a:t>Moquegua</a:t>
                      </a:r>
                    </a:p>
                    <a:p>
                      <a:r>
                        <a:rPr lang="es-ES" sz="800" dirty="0">
                          <a:latin typeface="Arial" panose="020B0604020202020204" pitchFamily="34" charset="0"/>
                          <a:cs typeface="Arial" panose="020B0604020202020204" pitchFamily="34" charset="0"/>
                        </a:rPr>
                        <a:t>Tacna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0DEEC"/>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769231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2699792" y="2492896"/>
            <a:ext cx="468052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endParaRPr lang="es-PE" sz="2800" dirty="0"/>
          </a:p>
        </p:txBody>
      </p:sp>
      <p:sp>
        <p:nvSpPr>
          <p:cNvPr id="3" name="Rectángulo 2"/>
          <p:cNvSpPr/>
          <p:nvPr/>
        </p:nvSpPr>
        <p:spPr>
          <a:xfrm>
            <a:off x="539552" y="1637779"/>
            <a:ext cx="7488832" cy="738664"/>
          </a:xfrm>
          <a:prstGeom prst="rect">
            <a:avLst/>
          </a:prstGeom>
        </p:spPr>
        <p:txBody>
          <a:bodyPr wrap="square">
            <a:spAutoFit/>
          </a:bodyPr>
          <a:lstStyle/>
          <a:p>
            <a:pPr marL="0" indent="0" algn="just">
              <a:buNone/>
            </a:pPr>
            <a:r>
              <a:rPr lang="es-PE" sz="1400" dirty="0">
                <a:solidFill>
                  <a:prstClr val="black"/>
                </a:solidFill>
                <a:latin typeface="Arial" panose="020B0604020202020204" pitchFamily="34" charset="0"/>
                <a:cs typeface="Arial" panose="020B0604020202020204" pitchFamily="34" charset="0"/>
              </a:rPr>
              <a:t>Los Gobiernos Regionales y Locales, como integrantes del SINAGERD, formulan, aprueban normas y planes, evalúan, dirigen, organizan, supervisan, fiscalizan y ejecutan los procesos de GRD en el ámbito de su competencia.</a:t>
            </a:r>
            <a:endParaRPr lang="es-PE" sz="1400" dirty="0"/>
          </a:p>
        </p:txBody>
      </p:sp>
      <p:sp>
        <p:nvSpPr>
          <p:cNvPr id="7" name="Marcador de contenido 2"/>
          <p:cNvSpPr txBox="1">
            <a:spLocks/>
          </p:cNvSpPr>
          <p:nvPr/>
        </p:nvSpPr>
        <p:spPr>
          <a:xfrm>
            <a:off x="177674" y="620296"/>
            <a:ext cx="7202638" cy="64501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pPr>
            <a:r>
              <a:rPr lang="es-PE" sz="1800" b="1" dirty="0">
                <a:solidFill>
                  <a:srgbClr val="1F7B91"/>
                </a:solidFill>
                <a:latin typeface="Arial" panose="020B0604020202020204" pitchFamily="34" charset="0"/>
                <a:cs typeface="Arial" panose="020B0604020202020204" pitchFamily="34" charset="0"/>
              </a:rPr>
              <a:t>ASISTENCIA TÉCNICA PARA LA ELABORACIÓN DE PLANES ESPECÍFICOS DE LA GESTIÓN DEL RIESGO DE DESASTRES</a:t>
            </a:r>
          </a:p>
        </p:txBody>
      </p:sp>
      <p:sp>
        <p:nvSpPr>
          <p:cNvPr id="8" name="Rectángulo 7"/>
          <p:cNvSpPr/>
          <p:nvPr/>
        </p:nvSpPr>
        <p:spPr>
          <a:xfrm>
            <a:off x="539552" y="2864352"/>
            <a:ext cx="8064896" cy="307777"/>
          </a:xfrm>
          <a:prstGeom prst="rect">
            <a:avLst/>
          </a:prstGeom>
        </p:spPr>
        <p:txBody>
          <a:bodyPr wrap="square">
            <a:spAutoFit/>
          </a:bodyPr>
          <a:lstStyle/>
          <a:p>
            <a:pPr marL="0" indent="0" algn="just">
              <a:buNone/>
            </a:pPr>
            <a:r>
              <a:rPr lang="es-PE" sz="1400" dirty="0">
                <a:solidFill>
                  <a:prstClr val="black"/>
                </a:solidFill>
                <a:latin typeface="Arial" panose="020B0604020202020204" pitchFamily="34" charset="0"/>
                <a:cs typeface="Arial" panose="020B0604020202020204" pitchFamily="34" charset="0"/>
              </a:rPr>
              <a:t>En ese sentido elaboran los planes específicos siguientes:</a:t>
            </a:r>
          </a:p>
        </p:txBody>
      </p:sp>
      <p:sp>
        <p:nvSpPr>
          <p:cNvPr id="9" name="Rectángulo 8">
            <a:hlinkClick r:id="" action="ppaction://noaction"/>
          </p:cNvPr>
          <p:cNvSpPr/>
          <p:nvPr/>
        </p:nvSpPr>
        <p:spPr>
          <a:xfrm>
            <a:off x="3466466" y="3501008"/>
            <a:ext cx="5400600" cy="954107"/>
          </a:xfrm>
          <a:prstGeom prst="rect">
            <a:avLst/>
          </a:prstGeom>
        </p:spPr>
        <p:txBody>
          <a:bodyPr wrap="square">
            <a:spAutoFit/>
          </a:bodyPr>
          <a:lstStyle/>
          <a:p>
            <a:pPr marL="285750" indent="-285750" algn="just">
              <a:buFont typeface="Arial" panose="020B0604020202020204" pitchFamily="34" charset="0"/>
              <a:buChar char="•"/>
            </a:pPr>
            <a:r>
              <a:rPr lang="es-PE" sz="1400" b="1" u="sng" dirty="0">
                <a:solidFill>
                  <a:srgbClr val="1F7B91"/>
                </a:solidFill>
                <a:latin typeface="Arial" panose="020B0604020202020204" pitchFamily="34" charset="0"/>
                <a:cs typeface="Arial" panose="020B0604020202020204" pitchFamily="34" charset="0"/>
              </a:rPr>
              <a:t>Plan de Prevención y Reducción del Riesgo de Desastres</a:t>
            </a:r>
          </a:p>
          <a:p>
            <a:pPr marL="285750" indent="-285750" algn="just">
              <a:buFont typeface="Arial" panose="020B0604020202020204" pitchFamily="34" charset="0"/>
              <a:buChar char="•"/>
            </a:pPr>
            <a:r>
              <a:rPr lang="es-PE" sz="1400" dirty="0">
                <a:solidFill>
                  <a:srgbClr val="1F7B91"/>
                </a:solidFill>
                <a:latin typeface="Arial" panose="020B0604020202020204" pitchFamily="34" charset="0"/>
                <a:cs typeface="Arial" panose="020B0604020202020204" pitchFamily="34" charset="0"/>
              </a:rPr>
              <a:t>Plan de Educación Comunitaria</a:t>
            </a:r>
          </a:p>
          <a:p>
            <a:pPr marL="285750" indent="-285750" algn="just">
              <a:buFont typeface="Arial" panose="020B0604020202020204" pitchFamily="34" charset="0"/>
              <a:buChar char="•"/>
            </a:pPr>
            <a:r>
              <a:rPr lang="es-PE" sz="1400" dirty="0">
                <a:solidFill>
                  <a:srgbClr val="1F7B91"/>
                </a:solidFill>
                <a:latin typeface="Arial" panose="020B0604020202020204" pitchFamily="34" charset="0"/>
                <a:cs typeface="Arial" panose="020B0604020202020204" pitchFamily="34" charset="0"/>
              </a:rPr>
              <a:t>Plan Integral de Reconstrucción</a:t>
            </a:r>
          </a:p>
          <a:p>
            <a:pPr marL="285750" indent="-285750" algn="just">
              <a:buFont typeface="Arial" panose="020B0604020202020204" pitchFamily="34" charset="0"/>
              <a:buChar char="•"/>
            </a:pPr>
            <a:r>
              <a:rPr lang="es-PE" sz="1400" dirty="0">
                <a:solidFill>
                  <a:srgbClr val="1F7B91"/>
                </a:solidFill>
                <a:latin typeface="Arial" panose="020B0604020202020204" pitchFamily="34" charset="0"/>
                <a:cs typeface="Arial" panose="020B0604020202020204" pitchFamily="34" charset="0"/>
              </a:rPr>
              <a:t>Plan de Reasentamiento Poblacional</a:t>
            </a:r>
          </a:p>
        </p:txBody>
      </p:sp>
      <p:sp>
        <p:nvSpPr>
          <p:cNvPr id="10" name="Rectángulo 9">
            <a:hlinkClick r:id="" action="ppaction://noaction"/>
          </p:cNvPr>
          <p:cNvSpPr/>
          <p:nvPr/>
        </p:nvSpPr>
        <p:spPr>
          <a:xfrm>
            <a:off x="683568" y="3488334"/>
            <a:ext cx="2645306" cy="954107"/>
          </a:xfrm>
          <a:prstGeom prst="rect">
            <a:avLst/>
          </a:prstGeom>
          <a:solidFill>
            <a:srgbClr val="1F7B9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indent="0" algn="ctr">
              <a:buNone/>
            </a:pPr>
            <a:endParaRPr lang="es-PE" sz="1400" dirty="0">
              <a:solidFill>
                <a:schemeClr val="bg1"/>
              </a:solidFill>
              <a:latin typeface="Arial" panose="020B0604020202020204" pitchFamily="34" charset="0"/>
              <a:cs typeface="Arial" panose="020B0604020202020204" pitchFamily="34" charset="0"/>
            </a:endParaRPr>
          </a:p>
          <a:p>
            <a:pPr marL="0" indent="0" algn="ctr">
              <a:buNone/>
            </a:pPr>
            <a:r>
              <a:rPr lang="es-PE" sz="1400" dirty="0">
                <a:solidFill>
                  <a:schemeClr val="bg1"/>
                </a:solidFill>
                <a:latin typeface="Arial" panose="020B0604020202020204" pitchFamily="34" charset="0"/>
                <a:cs typeface="Arial" panose="020B0604020202020204" pitchFamily="34" charset="0"/>
              </a:rPr>
              <a:t>Asistencia Técnica</a:t>
            </a:r>
          </a:p>
          <a:p>
            <a:pPr marL="0" indent="0" algn="ctr">
              <a:buNone/>
            </a:pPr>
            <a:r>
              <a:rPr lang="es-PE" sz="1400" b="1" dirty="0">
                <a:solidFill>
                  <a:schemeClr val="bg1"/>
                </a:solidFill>
                <a:latin typeface="Arial" panose="020B0604020202020204" pitchFamily="34" charset="0"/>
                <a:cs typeface="Arial" panose="020B0604020202020204" pitchFamily="34" charset="0"/>
              </a:rPr>
              <a:t>CENEPRED</a:t>
            </a:r>
          </a:p>
          <a:p>
            <a:pPr marL="0" indent="0" algn="ctr">
              <a:buNone/>
            </a:pPr>
            <a:endParaRPr lang="es-PE" sz="1400" b="1" dirty="0">
              <a:solidFill>
                <a:schemeClr val="bg1"/>
              </a:solidFill>
              <a:latin typeface="Arial" panose="020B0604020202020204" pitchFamily="34" charset="0"/>
              <a:cs typeface="Arial" panose="020B0604020202020204" pitchFamily="34" charset="0"/>
            </a:endParaRPr>
          </a:p>
        </p:txBody>
      </p:sp>
      <p:sp>
        <p:nvSpPr>
          <p:cNvPr id="11" name="Rectángulo 10"/>
          <p:cNvSpPr/>
          <p:nvPr/>
        </p:nvSpPr>
        <p:spPr>
          <a:xfrm>
            <a:off x="683568" y="4829436"/>
            <a:ext cx="2664296" cy="954107"/>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indent="0" algn="ctr">
              <a:buNone/>
            </a:pPr>
            <a:endParaRPr lang="es-PE" sz="1400" dirty="0">
              <a:solidFill>
                <a:schemeClr val="bg1"/>
              </a:solidFill>
              <a:latin typeface="Arial" panose="020B0604020202020204" pitchFamily="34" charset="0"/>
              <a:cs typeface="Arial" panose="020B0604020202020204" pitchFamily="34" charset="0"/>
            </a:endParaRPr>
          </a:p>
          <a:p>
            <a:pPr marL="0" indent="0" algn="ctr">
              <a:buNone/>
            </a:pPr>
            <a:r>
              <a:rPr lang="es-PE" sz="1400" dirty="0">
                <a:solidFill>
                  <a:schemeClr val="bg1"/>
                </a:solidFill>
                <a:latin typeface="Arial" panose="020B0604020202020204" pitchFamily="34" charset="0"/>
                <a:cs typeface="Arial" panose="020B0604020202020204" pitchFamily="34" charset="0"/>
              </a:rPr>
              <a:t>Asistencia Técnica</a:t>
            </a:r>
            <a:br>
              <a:rPr lang="es-PE" sz="1400" dirty="0">
                <a:solidFill>
                  <a:schemeClr val="bg1"/>
                </a:solidFill>
                <a:latin typeface="Arial" panose="020B0604020202020204" pitchFamily="34" charset="0"/>
                <a:cs typeface="Arial" panose="020B0604020202020204" pitchFamily="34" charset="0"/>
              </a:rPr>
            </a:br>
            <a:r>
              <a:rPr lang="es-PE" sz="1400" b="1" dirty="0">
                <a:solidFill>
                  <a:schemeClr val="bg1"/>
                </a:solidFill>
                <a:latin typeface="Arial" panose="020B0604020202020204" pitchFamily="34" charset="0"/>
                <a:cs typeface="Arial" panose="020B0604020202020204" pitchFamily="34" charset="0"/>
              </a:rPr>
              <a:t>INDECI</a:t>
            </a:r>
          </a:p>
          <a:p>
            <a:pPr marL="0" indent="0" algn="ctr">
              <a:buNone/>
            </a:pPr>
            <a:endParaRPr lang="es-PE" sz="1400" b="1" dirty="0">
              <a:solidFill>
                <a:schemeClr val="bg1"/>
              </a:solidFill>
              <a:latin typeface="Arial" panose="020B0604020202020204" pitchFamily="34" charset="0"/>
              <a:cs typeface="Arial" panose="020B0604020202020204" pitchFamily="34" charset="0"/>
            </a:endParaRPr>
          </a:p>
        </p:txBody>
      </p:sp>
      <p:sp>
        <p:nvSpPr>
          <p:cNvPr id="12" name="Rectángulo 11"/>
          <p:cNvSpPr/>
          <p:nvPr/>
        </p:nvSpPr>
        <p:spPr>
          <a:xfrm>
            <a:off x="3466467" y="4797152"/>
            <a:ext cx="4687419" cy="1169551"/>
          </a:xfrm>
          <a:prstGeom prst="rect">
            <a:avLst/>
          </a:prstGeom>
        </p:spPr>
        <p:txBody>
          <a:bodyPr wrap="square">
            <a:spAutoFit/>
          </a:bodyPr>
          <a:lstStyle/>
          <a:p>
            <a:pPr marL="285750" indent="-285750" algn="just">
              <a:buFont typeface="Arial" panose="020B0604020202020204" pitchFamily="34" charset="0"/>
              <a:buChar char="•"/>
            </a:pPr>
            <a:r>
              <a:rPr lang="es-PE" sz="1400" dirty="0">
                <a:solidFill>
                  <a:schemeClr val="accent2">
                    <a:lumMod val="75000"/>
                  </a:schemeClr>
                </a:solidFill>
                <a:latin typeface="Arial" panose="020B0604020202020204" pitchFamily="34" charset="0"/>
                <a:cs typeface="Arial" panose="020B0604020202020204" pitchFamily="34" charset="0"/>
              </a:rPr>
              <a:t>Plan de Contingencia</a:t>
            </a:r>
          </a:p>
          <a:p>
            <a:pPr marL="285750" indent="-285750" algn="just">
              <a:buFont typeface="Arial" panose="020B0604020202020204" pitchFamily="34" charset="0"/>
              <a:buChar char="•"/>
            </a:pPr>
            <a:r>
              <a:rPr lang="es-PE" sz="1400" dirty="0">
                <a:solidFill>
                  <a:schemeClr val="accent2">
                    <a:lumMod val="75000"/>
                  </a:schemeClr>
                </a:solidFill>
                <a:latin typeface="Arial" panose="020B0604020202020204" pitchFamily="34" charset="0"/>
                <a:cs typeface="Arial" panose="020B0604020202020204" pitchFamily="34" charset="0"/>
              </a:rPr>
              <a:t>Plan de Preparación </a:t>
            </a:r>
          </a:p>
          <a:p>
            <a:pPr marL="285750" indent="-285750" algn="just">
              <a:buFont typeface="Arial" panose="020B0604020202020204" pitchFamily="34" charset="0"/>
              <a:buChar char="•"/>
            </a:pPr>
            <a:r>
              <a:rPr lang="es-PE" sz="1400" dirty="0">
                <a:solidFill>
                  <a:schemeClr val="accent2">
                    <a:lumMod val="75000"/>
                  </a:schemeClr>
                </a:solidFill>
                <a:latin typeface="Arial" panose="020B0604020202020204" pitchFamily="34" charset="0"/>
                <a:cs typeface="Arial" panose="020B0604020202020204" pitchFamily="34" charset="0"/>
              </a:rPr>
              <a:t>Planes de Operaciones de Emergencia</a:t>
            </a:r>
          </a:p>
          <a:p>
            <a:pPr marL="285750" indent="-285750" algn="just">
              <a:buFont typeface="Arial" panose="020B0604020202020204" pitchFamily="34" charset="0"/>
              <a:buChar char="•"/>
            </a:pPr>
            <a:r>
              <a:rPr lang="es-PE" sz="1400" dirty="0">
                <a:solidFill>
                  <a:schemeClr val="accent2">
                    <a:lumMod val="75000"/>
                  </a:schemeClr>
                </a:solidFill>
                <a:latin typeface="Arial" panose="020B0604020202020204" pitchFamily="34" charset="0"/>
                <a:cs typeface="Arial" panose="020B0604020202020204" pitchFamily="34" charset="0"/>
              </a:rPr>
              <a:t>Planes de Rehabilitación</a:t>
            </a:r>
          </a:p>
          <a:p>
            <a:pPr marL="285750" indent="-285750" algn="just">
              <a:buFont typeface="Arial" panose="020B0604020202020204" pitchFamily="34" charset="0"/>
              <a:buChar char="•"/>
            </a:pPr>
            <a:r>
              <a:rPr lang="es-PE" sz="1400" dirty="0">
                <a:solidFill>
                  <a:schemeClr val="accent2">
                    <a:lumMod val="75000"/>
                  </a:schemeClr>
                </a:solidFill>
                <a:latin typeface="Arial" panose="020B0604020202020204" pitchFamily="34" charset="0"/>
                <a:cs typeface="Arial" panose="020B0604020202020204" pitchFamily="34" charset="0"/>
              </a:rPr>
              <a:t>Plan de Educación Comunitaria</a:t>
            </a:r>
          </a:p>
        </p:txBody>
      </p:sp>
      <p:sp>
        <p:nvSpPr>
          <p:cNvPr id="2" name="Rectángulo 1"/>
          <p:cNvSpPr/>
          <p:nvPr/>
        </p:nvSpPr>
        <p:spPr>
          <a:xfrm>
            <a:off x="539552" y="1252613"/>
            <a:ext cx="2526654" cy="307777"/>
          </a:xfrm>
          <a:prstGeom prst="rect">
            <a:avLst/>
          </a:prstGeom>
        </p:spPr>
        <p:txBody>
          <a:bodyPr wrap="none">
            <a:spAutoFit/>
          </a:bodyPr>
          <a:lstStyle/>
          <a:p>
            <a:pPr marL="0" indent="0" algn="just">
              <a:buNone/>
            </a:pPr>
            <a:r>
              <a:rPr lang="es-PE" sz="1400" dirty="0">
                <a:solidFill>
                  <a:srgbClr val="1F7B91"/>
                </a:solidFill>
                <a:latin typeface="Arial" panose="020B0604020202020204" pitchFamily="34" charset="0"/>
                <a:cs typeface="Arial" panose="020B0604020202020204" pitchFamily="34" charset="0"/>
              </a:rPr>
              <a:t>(Art. 14° de la Ley N° 29664) </a:t>
            </a:r>
            <a:endParaRPr lang="es-PE" sz="1400" dirty="0"/>
          </a:p>
        </p:txBody>
      </p:sp>
    </p:spTree>
    <p:extLst>
      <p:ext uri="{BB962C8B-B14F-4D97-AF65-F5344CB8AC3E}">
        <p14:creationId xmlns:p14="http://schemas.microsoft.com/office/powerpoint/2010/main" val="3283989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237460" y="777723"/>
            <a:ext cx="7773168" cy="64501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pPr>
            <a:r>
              <a:rPr lang="es-PE" sz="1800" b="1" dirty="0">
                <a:solidFill>
                  <a:srgbClr val="1F7B91"/>
                </a:solidFill>
                <a:latin typeface="Arial" panose="020B0604020202020204" pitchFamily="34" charset="0"/>
                <a:cs typeface="Arial" panose="020B0604020202020204" pitchFamily="34" charset="0"/>
              </a:rPr>
              <a:t>PLAN DE PREVENCIÓN Y REDUCCIÓN DEL RIESGO DE DESASTRES</a:t>
            </a:r>
          </a:p>
        </p:txBody>
      </p:sp>
      <p:sp>
        <p:nvSpPr>
          <p:cNvPr id="5" name="Arco 4"/>
          <p:cNvSpPr/>
          <p:nvPr/>
        </p:nvSpPr>
        <p:spPr>
          <a:xfrm rot="18900000">
            <a:off x="-523883" y="4603042"/>
            <a:ext cx="10270580" cy="10270580"/>
          </a:xfrm>
          <a:prstGeom prst="arc">
            <a:avLst/>
          </a:prstGeom>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ln>
                <a:solidFill>
                  <a:schemeClr val="tx1">
                    <a:lumMod val="75000"/>
                    <a:lumOff val="25000"/>
                  </a:schemeClr>
                </a:solidFill>
              </a:ln>
            </a:endParaRPr>
          </a:p>
        </p:txBody>
      </p:sp>
      <p:cxnSp>
        <p:nvCxnSpPr>
          <p:cNvPr id="6" name="Conector recto 5"/>
          <p:cNvCxnSpPr/>
          <p:nvPr/>
        </p:nvCxnSpPr>
        <p:spPr>
          <a:xfrm>
            <a:off x="1055453" y="3854377"/>
            <a:ext cx="0" cy="2179674"/>
          </a:xfrm>
          <a:prstGeom prst="line">
            <a:avLst/>
          </a:prstGeom>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Conector recto 6"/>
          <p:cNvCxnSpPr/>
          <p:nvPr/>
        </p:nvCxnSpPr>
        <p:spPr>
          <a:xfrm>
            <a:off x="2822025" y="3398244"/>
            <a:ext cx="0" cy="1545970"/>
          </a:xfrm>
          <a:prstGeom prst="line">
            <a:avLst/>
          </a:prstGeom>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Conector recto 7"/>
          <p:cNvCxnSpPr/>
          <p:nvPr/>
        </p:nvCxnSpPr>
        <p:spPr>
          <a:xfrm>
            <a:off x="6353697" y="3415496"/>
            <a:ext cx="0" cy="1528718"/>
          </a:xfrm>
          <a:prstGeom prst="line">
            <a:avLst/>
          </a:prstGeom>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Conector recto 8"/>
          <p:cNvCxnSpPr/>
          <p:nvPr/>
        </p:nvCxnSpPr>
        <p:spPr>
          <a:xfrm>
            <a:off x="8135437" y="3854377"/>
            <a:ext cx="0" cy="2179674"/>
          </a:xfrm>
          <a:prstGeom prst="line">
            <a:avLst/>
          </a:prstGeom>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Elipse 10"/>
          <p:cNvSpPr/>
          <p:nvPr/>
        </p:nvSpPr>
        <p:spPr>
          <a:xfrm>
            <a:off x="237460" y="2794637"/>
            <a:ext cx="1605651" cy="1605651"/>
          </a:xfrm>
          <a:prstGeom prst="ellipse">
            <a:avLst/>
          </a:prstGeom>
          <a:solidFill>
            <a:srgbClr val="2D3E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latin typeface="Arial Narrow" panose="020B0606020202030204" pitchFamily="34" charset="0"/>
              </a:rPr>
              <a:t>Es un plan específico </a:t>
            </a:r>
            <a:r>
              <a:rPr lang="es-ES" sz="1200" b="1" baseline="30000" dirty="0">
                <a:latin typeface="Arial Narrow" panose="020B0606020202030204" pitchFamily="34" charset="0"/>
              </a:rPr>
              <a:t>1</a:t>
            </a:r>
          </a:p>
        </p:txBody>
      </p:sp>
      <p:sp>
        <p:nvSpPr>
          <p:cNvPr id="12" name="Elipse 11"/>
          <p:cNvSpPr/>
          <p:nvPr/>
        </p:nvSpPr>
        <p:spPr>
          <a:xfrm>
            <a:off x="2019539" y="2050955"/>
            <a:ext cx="1605651" cy="1605651"/>
          </a:xfrm>
          <a:prstGeom prst="ellipse">
            <a:avLst/>
          </a:prstGeom>
          <a:solidFill>
            <a:srgbClr val="008FA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latin typeface="Arial Narrow" panose="020B0606020202030204" pitchFamily="34" charset="0"/>
              </a:rPr>
              <a:t>Que permite identificar medidas, programas, actividades y proyectos</a:t>
            </a:r>
          </a:p>
        </p:txBody>
      </p:sp>
      <p:sp>
        <p:nvSpPr>
          <p:cNvPr id="13" name="Elipse 12"/>
          <p:cNvSpPr/>
          <p:nvPr/>
        </p:nvSpPr>
        <p:spPr>
          <a:xfrm>
            <a:off x="5550871" y="2050954"/>
            <a:ext cx="1605651" cy="1605651"/>
          </a:xfrm>
          <a:prstGeom prst="ellipse">
            <a:avLst/>
          </a:prstGeom>
          <a:solidFill>
            <a:srgbClr val="DA756D"/>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latin typeface="Arial Narrow" panose="020B0606020202030204" pitchFamily="34" charset="0"/>
              </a:rPr>
              <a:t>Se sustenta en un enfoque territorial, descentralizado y participativo</a:t>
            </a:r>
          </a:p>
        </p:txBody>
      </p:sp>
      <p:sp>
        <p:nvSpPr>
          <p:cNvPr id="14" name="Elipse 13"/>
          <p:cNvSpPr/>
          <p:nvPr/>
        </p:nvSpPr>
        <p:spPr>
          <a:xfrm>
            <a:off x="7332611" y="2794636"/>
            <a:ext cx="1605651" cy="1605651"/>
          </a:xfrm>
          <a:prstGeom prst="ellipse">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latin typeface="Arial Narrow" panose="020B0606020202030204" pitchFamily="34" charset="0"/>
              </a:rPr>
              <a:t>Es elaborado por entidades de los 3 niveles de gobierno</a:t>
            </a:r>
          </a:p>
        </p:txBody>
      </p:sp>
      <p:sp>
        <p:nvSpPr>
          <p:cNvPr id="15" name="Rectángulo 14"/>
          <p:cNvSpPr/>
          <p:nvPr/>
        </p:nvSpPr>
        <p:spPr>
          <a:xfrm>
            <a:off x="1819439" y="6034051"/>
            <a:ext cx="6096000" cy="215444"/>
          </a:xfrm>
          <a:prstGeom prst="rect">
            <a:avLst/>
          </a:prstGeom>
        </p:spPr>
        <p:txBody>
          <a:bodyPr>
            <a:spAutoFit/>
          </a:bodyPr>
          <a:lstStyle/>
          <a:p>
            <a:pPr marL="173038" algn="just">
              <a:defRPr/>
            </a:pPr>
            <a:r>
              <a:rPr lang="es-PE" sz="800" b="1" baseline="30000" dirty="0">
                <a:solidFill>
                  <a:srgbClr val="1F7B91"/>
                </a:solidFill>
                <a:latin typeface="Arial" pitchFamily="34" charset="0"/>
                <a:cs typeface="Arial" pitchFamily="34" charset="0"/>
              </a:rPr>
              <a:t>1</a:t>
            </a:r>
            <a:r>
              <a:rPr lang="es-PE" sz="800" b="1" dirty="0">
                <a:solidFill>
                  <a:srgbClr val="1F7B91"/>
                </a:solidFill>
                <a:latin typeface="Arial" pitchFamily="34" charset="0"/>
                <a:cs typeface="Arial" pitchFamily="34" charset="0"/>
              </a:rPr>
              <a:t> Articulo 39.1 del D.S. 048–2011, Reglamento de Ley SINAGERD / De los planes específicos por proceso</a:t>
            </a:r>
          </a:p>
        </p:txBody>
      </p:sp>
      <p:cxnSp>
        <p:nvCxnSpPr>
          <p:cNvPr id="16" name="Conector recto 15"/>
          <p:cNvCxnSpPr/>
          <p:nvPr/>
        </p:nvCxnSpPr>
        <p:spPr>
          <a:xfrm>
            <a:off x="4561689" y="3041534"/>
            <a:ext cx="0" cy="1571409"/>
          </a:xfrm>
          <a:prstGeom prst="line">
            <a:avLst/>
          </a:prstGeom>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7" name="Elipse 16"/>
          <p:cNvSpPr/>
          <p:nvPr/>
        </p:nvSpPr>
        <p:spPr>
          <a:xfrm>
            <a:off x="3786111" y="1676992"/>
            <a:ext cx="1605651" cy="1605651"/>
          </a:xfrm>
          <a:prstGeom prst="ellipse">
            <a:avLst/>
          </a:prstGeom>
          <a:solidFill>
            <a:srgbClr val="8DBC65"/>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latin typeface="Arial Narrow" panose="020B0606020202030204" pitchFamily="34" charset="0"/>
              </a:rPr>
              <a:t>Para prevenir y reducir riesgos</a:t>
            </a:r>
          </a:p>
        </p:txBody>
      </p:sp>
    </p:spTree>
    <p:extLst>
      <p:ext uri="{BB962C8B-B14F-4D97-AF65-F5344CB8AC3E}">
        <p14:creationId xmlns:p14="http://schemas.microsoft.com/office/powerpoint/2010/main" val="49202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14"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a 6"/>
          <p:cNvGraphicFramePr>
            <a:graphicFrameLocks noGrp="1"/>
          </p:cNvGraphicFramePr>
          <p:nvPr>
            <p:extLst>
              <p:ext uri="{D42A27DB-BD31-4B8C-83A1-F6EECF244321}">
                <p14:modId xmlns:p14="http://schemas.microsoft.com/office/powerpoint/2010/main" val="3256422607"/>
              </p:ext>
            </p:extLst>
          </p:nvPr>
        </p:nvGraphicFramePr>
        <p:xfrm>
          <a:off x="5050420" y="1916832"/>
          <a:ext cx="3456384" cy="1872209"/>
        </p:xfrm>
        <a:graphic>
          <a:graphicData uri="http://schemas.openxmlformats.org/drawingml/2006/table">
            <a:tbl>
              <a:tblPr firstRow="1" bandRow="1">
                <a:tableStyleId>{5C22544A-7EE6-4342-B048-85BDC9FD1C3A}</a:tableStyleId>
              </a:tblPr>
              <a:tblGrid>
                <a:gridCol w="2232248">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tblGrid>
              <a:tr h="443784">
                <a:tc>
                  <a:txBody>
                    <a:bodyPr/>
                    <a:lstStyle/>
                    <a:p>
                      <a:pPr algn="ctr"/>
                      <a:r>
                        <a:rPr lang="es-PE" sz="1100" dirty="0">
                          <a:latin typeface="Arial" panose="020B0604020202020204" pitchFamily="34" charset="0"/>
                          <a:cs typeface="Arial" panose="020B0604020202020204" pitchFamily="34" charset="0"/>
                        </a:rPr>
                        <a:t>NIVEL DE GOBIERNO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7B91"/>
                    </a:solidFill>
                  </a:tcPr>
                </a:tc>
                <a:tc>
                  <a:txBody>
                    <a:bodyPr/>
                    <a:lstStyle/>
                    <a:p>
                      <a:pPr algn="ctr"/>
                      <a:r>
                        <a:rPr lang="es-PE" sz="1100" dirty="0">
                          <a:latin typeface="Arial" panose="020B0604020202020204" pitchFamily="34" charset="0"/>
                          <a:cs typeface="Arial" panose="020B0604020202020204" pitchFamily="34" charset="0"/>
                        </a:rPr>
                        <a:t>APROBADOS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7B91"/>
                    </a:solidFill>
                  </a:tcPr>
                </a:tc>
                <a:extLst>
                  <a:ext uri="{0D108BD9-81ED-4DB2-BD59-A6C34878D82A}">
                    <a16:rowId xmlns:a16="http://schemas.microsoft.com/office/drawing/2014/main" val="10000"/>
                  </a:ext>
                </a:extLst>
              </a:tr>
              <a:tr h="285685">
                <a:tc>
                  <a:txBody>
                    <a:bodyPr/>
                    <a:lstStyle/>
                    <a:p>
                      <a:pPr algn="l"/>
                      <a:r>
                        <a:rPr lang="es-PE" sz="1100" dirty="0">
                          <a:latin typeface="Arial" panose="020B0604020202020204" pitchFamily="34" charset="0"/>
                          <a:cs typeface="Arial" panose="020B0604020202020204" pitchFamily="34" charset="0"/>
                        </a:rPr>
                        <a:t>Ministerios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PE" sz="1100" dirty="0">
                          <a:latin typeface="Arial" panose="020B0604020202020204" pitchFamily="34" charset="0"/>
                          <a:cs typeface="Arial" panose="020B0604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85685">
                <a:tc>
                  <a:txBody>
                    <a:bodyPr/>
                    <a:lstStyle/>
                    <a:p>
                      <a:pPr algn="l"/>
                      <a:r>
                        <a:rPr lang="es-PE" sz="1100" dirty="0">
                          <a:latin typeface="Arial" panose="020B0604020202020204" pitchFamily="34" charset="0"/>
                          <a:cs typeface="Arial" panose="020B0604020202020204" pitchFamily="34" charset="0"/>
                        </a:rPr>
                        <a:t>Gobiernos Regionales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PE" sz="1100" dirty="0">
                          <a:latin typeface="Arial" panose="020B0604020202020204" pitchFamily="34" charset="0"/>
                          <a:cs typeface="Arial" panose="020B0604020202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85685">
                <a:tc>
                  <a:txBody>
                    <a:bodyPr/>
                    <a:lstStyle/>
                    <a:p>
                      <a:pPr algn="l"/>
                      <a:r>
                        <a:rPr lang="es-PE" sz="1100" dirty="0">
                          <a:latin typeface="Arial" panose="020B0604020202020204" pitchFamily="34" charset="0"/>
                          <a:cs typeface="Arial" panose="020B0604020202020204" pitchFamily="34" charset="0"/>
                        </a:rPr>
                        <a:t>Municipalidad</a:t>
                      </a:r>
                      <a:r>
                        <a:rPr lang="es-PE" sz="1100" baseline="0" dirty="0">
                          <a:latin typeface="Arial" panose="020B0604020202020204" pitchFamily="34" charset="0"/>
                          <a:cs typeface="Arial" panose="020B0604020202020204" pitchFamily="34" charset="0"/>
                        </a:rPr>
                        <a:t> Provincial</a:t>
                      </a:r>
                      <a:endParaRPr lang="es-PE" sz="11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PE" sz="1100" dirty="0">
                          <a:latin typeface="Arial" panose="020B0604020202020204" pitchFamily="34" charset="0"/>
                          <a:cs typeface="Arial" panose="020B0604020202020204" pitchFamily="34"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85685">
                <a:tc>
                  <a:txBody>
                    <a:bodyPr/>
                    <a:lstStyle/>
                    <a:p>
                      <a:pPr algn="l"/>
                      <a:r>
                        <a:rPr lang="es-PE" sz="1100" dirty="0">
                          <a:latin typeface="Arial" panose="020B0604020202020204" pitchFamily="34" charset="0"/>
                          <a:cs typeface="Arial" panose="020B0604020202020204" pitchFamily="34" charset="0"/>
                        </a:rPr>
                        <a:t>Municipalidad</a:t>
                      </a:r>
                      <a:r>
                        <a:rPr lang="es-PE" sz="1100" baseline="0" dirty="0">
                          <a:latin typeface="Arial" panose="020B0604020202020204" pitchFamily="34" charset="0"/>
                          <a:cs typeface="Arial" panose="020B0604020202020204" pitchFamily="34" charset="0"/>
                        </a:rPr>
                        <a:t> Distrital</a:t>
                      </a:r>
                      <a:endParaRPr lang="es-PE" sz="11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PE" sz="1100" dirty="0">
                          <a:latin typeface="Arial" panose="020B0604020202020204" pitchFamily="34" charset="0"/>
                          <a:cs typeface="Arial" panose="020B0604020202020204" pitchFamily="34" charset="0"/>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85685">
                <a:tc>
                  <a:txBody>
                    <a:bodyPr/>
                    <a:lstStyle/>
                    <a:p>
                      <a:pPr algn="ctr"/>
                      <a:r>
                        <a:rPr lang="es-PE" sz="1100" b="1" dirty="0">
                          <a:solidFill>
                            <a:schemeClr val="bg1"/>
                          </a:solidFill>
                          <a:latin typeface="Arial" panose="020B0604020202020204" pitchFamily="34" charset="0"/>
                          <a:cs typeface="Arial" panose="020B0604020202020204" pitchFamily="34" charset="0"/>
                        </a:rPr>
                        <a:t>TOTAL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7B91"/>
                    </a:solidFill>
                  </a:tcPr>
                </a:tc>
                <a:tc>
                  <a:txBody>
                    <a:bodyPr/>
                    <a:lstStyle/>
                    <a:p>
                      <a:pPr algn="ctr"/>
                      <a:r>
                        <a:rPr lang="es-PE" sz="1100" b="1" dirty="0">
                          <a:solidFill>
                            <a:schemeClr val="bg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7B91"/>
                    </a:solidFill>
                  </a:tcPr>
                </a:tc>
                <a:extLst>
                  <a:ext uri="{0D108BD9-81ED-4DB2-BD59-A6C34878D82A}">
                    <a16:rowId xmlns:a16="http://schemas.microsoft.com/office/drawing/2014/main" val="10005"/>
                  </a:ext>
                </a:extLst>
              </a:tr>
            </a:tbl>
          </a:graphicData>
        </a:graphic>
      </p:graphicFrame>
      <p:sp>
        <p:nvSpPr>
          <p:cNvPr id="8" name="Marcador de contenido 2"/>
          <p:cNvSpPr txBox="1">
            <a:spLocks/>
          </p:cNvSpPr>
          <p:nvPr/>
        </p:nvSpPr>
        <p:spPr>
          <a:xfrm>
            <a:off x="5004048" y="3861048"/>
            <a:ext cx="3672408" cy="36004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pPr>
            <a:r>
              <a:rPr lang="es-PE" sz="800" dirty="0">
                <a:latin typeface="Arial" panose="020B0604020202020204" pitchFamily="34" charset="0"/>
                <a:cs typeface="Arial" panose="020B0604020202020204" pitchFamily="34" charset="0"/>
              </a:rPr>
              <a:t>Fuente: Dirección de Monitoreo, Seguimiento y Evaluación – CENEPRED </a:t>
            </a:r>
          </a:p>
        </p:txBody>
      </p:sp>
      <p:sp>
        <p:nvSpPr>
          <p:cNvPr id="10" name="Marcador de contenido 2"/>
          <p:cNvSpPr txBox="1">
            <a:spLocks/>
          </p:cNvSpPr>
          <p:nvPr/>
        </p:nvSpPr>
        <p:spPr>
          <a:xfrm>
            <a:off x="1115616" y="4840063"/>
            <a:ext cx="6826182" cy="1152128"/>
          </a:xfrm>
          <a:prstGeom prst="rect">
            <a:avLst/>
          </a:prstGeom>
          <a:solidFill>
            <a:srgbClr val="A0D9E4"/>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spcBef>
                <a:spcPct val="0"/>
              </a:spcBef>
            </a:pPr>
            <a:r>
              <a:rPr lang="es-PE" sz="1200" dirty="0">
                <a:latin typeface="Arial" panose="020B0604020202020204" pitchFamily="34" charset="0"/>
                <a:cs typeface="Arial" panose="020B0604020202020204" pitchFamily="34" charset="0"/>
              </a:rPr>
              <a:t>Ante los bajos resultados respecto a la elaboración de PPRRD y ante el escenario sísmico previsto en la costa, se priorizó la asistencia técnica a los Gobiernos Locales de Lima Metropolitana y Gobiernos Locales de las zonas costeras que podrían verse afectadas.</a:t>
            </a:r>
          </a:p>
          <a:p>
            <a:pPr algn="just">
              <a:spcBef>
                <a:spcPct val="0"/>
              </a:spcBef>
            </a:pPr>
            <a:endParaRPr lang="es-PE" sz="1200" dirty="0">
              <a:latin typeface="Arial" panose="020B0604020202020204" pitchFamily="34" charset="0"/>
              <a:cs typeface="Arial" panose="020B0604020202020204" pitchFamily="34" charset="0"/>
            </a:endParaRPr>
          </a:p>
          <a:p>
            <a:pPr algn="just">
              <a:spcBef>
                <a:spcPct val="0"/>
              </a:spcBef>
            </a:pPr>
            <a:r>
              <a:rPr lang="es-PE" sz="1200" b="1" dirty="0">
                <a:latin typeface="Arial" panose="020B0604020202020204" pitchFamily="34" charset="0"/>
                <a:cs typeface="Arial" panose="020B0604020202020204" pitchFamily="34" charset="0"/>
              </a:rPr>
              <a:t>El Objetivo es lograr que en el corto plazo se culminen la elaboración de los PPRRD.</a:t>
            </a:r>
          </a:p>
        </p:txBody>
      </p:sp>
      <p:sp>
        <p:nvSpPr>
          <p:cNvPr id="9" name="Marcador de contenido 2"/>
          <p:cNvSpPr txBox="1">
            <a:spLocks/>
          </p:cNvSpPr>
          <p:nvPr/>
        </p:nvSpPr>
        <p:spPr>
          <a:xfrm>
            <a:off x="177674" y="670333"/>
            <a:ext cx="7418661" cy="64501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pPr>
            <a:r>
              <a:rPr lang="es-PE" sz="1800" b="1" dirty="0">
                <a:solidFill>
                  <a:srgbClr val="1F7B91"/>
                </a:solidFill>
                <a:latin typeface="Arial" panose="020B0604020202020204" pitchFamily="34" charset="0"/>
                <a:cs typeface="Arial" panose="020B0604020202020204" pitchFamily="34" charset="0"/>
              </a:rPr>
              <a:t>ENTIDADES QUE HAN ELABORADO EL PLAN DE PREVENCIÓN Y REDUCCIÓN DEL RIESGO DE DESASTRES</a:t>
            </a:r>
          </a:p>
        </p:txBody>
      </p:sp>
      <p:graphicFrame>
        <p:nvGraphicFramePr>
          <p:cNvPr id="11" name="Gráfico 10"/>
          <p:cNvGraphicFramePr/>
          <p:nvPr>
            <p:extLst>
              <p:ext uri="{D42A27DB-BD31-4B8C-83A1-F6EECF244321}">
                <p14:modId xmlns:p14="http://schemas.microsoft.com/office/powerpoint/2010/main" val="2828584650"/>
              </p:ext>
            </p:extLst>
          </p:nvPr>
        </p:nvGraphicFramePr>
        <p:xfrm>
          <a:off x="539552" y="1351354"/>
          <a:ext cx="4176464" cy="30137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605532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5 CuadroTexto"/>
          <p:cNvSpPr txBox="1"/>
          <p:nvPr/>
        </p:nvSpPr>
        <p:spPr>
          <a:xfrm>
            <a:off x="323528" y="2461129"/>
            <a:ext cx="8352928" cy="523220"/>
          </a:xfrm>
          <a:prstGeom prst="rect">
            <a:avLst/>
          </a:prstGeom>
          <a:noFill/>
        </p:spPr>
        <p:txBody>
          <a:bodyPr wrap="square">
            <a:spAutoFit/>
          </a:bodyPr>
          <a:lstStyle/>
          <a:p>
            <a:r>
              <a:rPr lang="es-PE" sz="2800" b="1" dirty="0">
                <a:solidFill>
                  <a:prstClr val="white"/>
                </a:solidFill>
                <a:latin typeface="Arial" panose="020B0604020202020204" pitchFamily="34" charset="0"/>
                <a:cs typeface="Arial" panose="020B0604020202020204" pitchFamily="34" charset="0"/>
              </a:rPr>
              <a:t>FORTALECIMIENTO DE CAPACIDADES</a:t>
            </a:r>
          </a:p>
        </p:txBody>
      </p:sp>
      <p:sp>
        <p:nvSpPr>
          <p:cNvPr id="6" name="Marcador de contenido 2"/>
          <p:cNvSpPr txBox="1">
            <a:spLocks/>
          </p:cNvSpPr>
          <p:nvPr/>
        </p:nvSpPr>
        <p:spPr>
          <a:xfrm>
            <a:off x="168620" y="702872"/>
            <a:ext cx="7850709" cy="89262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pPr>
            <a:r>
              <a:rPr lang="es-PE" sz="1800" b="1" dirty="0">
                <a:solidFill>
                  <a:srgbClr val="1F7B91"/>
                </a:solidFill>
                <a:latin typeface="Arial" panose="020B0604020202020204" pitchFamily="34" charset="0"/>
                <a:cs typeface="Arial" panose="020B0604020202020204" pitchFamily="34" charset="0"/>
              </a:rPr>
              <a:t>ASISTENCIA TÉCNICA PARA LA ELABORACIÓN DEL PLAN DE PREVENCIÓN Y REDUCCIÓN DEL RIESGO DE DESASTRES</a:t>
            </a:r>
          </a:p>
        </p:txBody>
      </p:sp>
      <p:graphicFrame>
        <p:nvGraphicFramePr>
          <p:cNvPr id="11" name="Gráfico 10"/>
          <p:cNvGraphicFramePr/>
          <p:nvPr>
            <p:extLst/>
          </p:nvPr>
        </p:nvGraphicFramePr>
        <p:xfrm>
          <a:off x="396814" y="2135732"/>
          <a:ext cx="3876135" cy="359778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Gráfico 11"/>
          <p:cNvGraphicFramePr/>
          <p:nvPr>
            <p:extLst/>
          </p:nvPr>
        </p:nvGraphicFramePr>
        <p:xfrm>
          <a:off x="4871048" y="2132857"/>
          <a:ext cx="3876135" cy="360040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ángulo 3"/>
          <p:cNvSpPr/>
          <p:nvPr/>
        </p:nvSpPr>
        <p:spPr>
          <a:xfrm>
            <a:off x="395536" y="1628800"/>
            <a:ext cx="3888432" cy="504056"/>
          </a:xfrm>
          <a:prstGeom prst="rect">
            <a:avLst/>
          </a:prstGeom>
          <a:solidFill>
            <a:srgbClr val="368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latin typeface="Arial" panose="020B0604020202020204" pitchFamily="34" charset="0"/>
                <a:cs typeface="Arial" panose="020B0604020202020204" pitchFamily="34" charset="0"/>
              </a:rPr>
              <a:t>Ámbitos de intervención priorizados durante el año 2018</a:t>
            </a:r>
          </a:p>
        </p:txBody>
      </p:sp>
      <p:sp>
        <p:nvSpPr>
          <p:cNvPr id="13" name="Rectángulo 12"/>
          <p:cNvSpPr/>
          <p:nvPr/>
        </p:nvSpPr>
        <p:spPr>
          <a:xfrm>
            <a:off x="4860032" y="1628800"/>
            <a:ext cx="3888432" cy="504056"/>
          </a:xfrm>
          <a:prstGeom prst="rect">
            <a:avLst/>
          </a:prstGeom>
          <a:solidFill>
            <a:srgbClr val="368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latin typeface="Arial" panose="020B0604020202020204" pitchFamily="34" charset="0"/>
                <a:cs typeface="Arial" panose="020B0604020202020204" pitchFamily="34" charset="0"/>
              </a:rPr>
              <a:t>Resumen</a:t>
            </a:r>
            <a:r>
              <a:rPr lang="en-US" sz="1600" b="1" dirty="0">
                <a:latin typeface="Arial" panose="020B0604020202020204" pitchFamily="34" charset="0"/>
                <a:cs typeface="Arial" panose="020B0604020202020204" pitchFamily="34" charset="0"/>
              </a:rPr>
              <a:t> del </a:t>
            </a:r>
            <a:r>
              <a:rPr lang="en-US" sz="1600" b="1" dirty="0" err="1">
                <a:latin typeface="Arial" panose="020B0604020202020204" pitchFamily="34" charset="0"/>
                <a:cs typeface="Arial" panose="020B0604020202020204" pitchFamily="34" charset="0"/>
              </a:rPr>
              <a:t>avance</a:t>
            </a:r>
            <a:r>
              <a:rPr lang="en-US" sz="1600" b="1" dirty="0">
                <a:latin typeface="Arial" panose="020B0604020202020204" pitchFamily="34" charset="0"/>
                <a:cs typeface="Arial" panose="020B0604020202020204" pitchFamily="34" charset="0"/>
              </a:rPr>
              <a:t> en la </a:t>
            </a:r>
            <a:r>
              <a:rPr lang="en-US" sz="1600" b="1" dirty="0" err="1">
                <a:latin typeface="Arial" panose="020B0604020202020204" pitchFamily="34" charset="0"/>
                <a:cs typeface="Arial" panose="020B0604020202020204" pitchFamily="34" charset="0"/>
              </a:rPr>
              <a:t>elaboración</a:t>
            </a:r>
            <a:r>
              <a:rPr lang="en-US" sz="1600" b="1" dirty="0">
                <a:latin typeface="Arial" panose="020B0604020202020204" pitchFamily="34" charset="0"/>
                <a:cs typeface="Arial" panose="020B0604020202020204" pitchFamily="34" charset="0"/>
              </a:rPr>
              <a:t> del PPRRD</a:t>
            </a:r>
            <a:endParaRPr lang="es-E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7684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 Título">
            <a:extLst>
              <a:ext uri="{FF2B5EF4-FFF2-40B4-BE49-F238E27FC236}">
                <a16:creationId xmlns:a16="http://schemas.microsoft.com/office/drawing/2014/main" id="{644A1229-41D7-4DD6-A008-D90E7BE57560}"/>
              </a:ext>
            </a:extLst>
          </p:cNvPr>
          <p:cNvSpPr txBox="1">
            <a:spLocks/>
          </p:cNvSpPr>
          <p:nvPr/>
        </p:nvSpPr>
        <p:spPr>
          <a:xfrm>
            <a:off x="506411" y="716622"/>
            <a:ext cx="4256654" cy="4315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E" sz="2000" b="1" dirty="0">
                <a:solidFill>
                  <a:srgbClr val="1F7B91"/>
                </a:solidFill>
                <a:latin typeface="Arial" panose="020B0604020202020204" pitchFamily="34" charset="0"/>
                <a:cs typeface="Arial" panose="020B0604020202020204" pitchFamily="34" charset="0"/>
              </a:rPr>
              <a:t>ANTECEDENTES</a:t>
            </a:r>
          </a:p>
        </p:txBody>
      </p:sp>
      <p:pic>
        <p:nvPicPr>
          <p:cNvPr id="3" name="Imagen 2">
            <a:extLst>
              <a:ext uri="{FF2B5EF4-FFF2-40B4-BE49-F238E27FC236}">
                <a16:creationId xmlns:a16="http://schemas.microsoft.com/office/drawing/2014/main" id="{372BC3E7-78C3-4206-97D8-4FDB5CA0E5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410" y="2526632"/>
            <a:ext cx="8136881" cy="3668368"/>
          </a:xfrm>
          <a:prstGeom prst="rect">
            <a:avLst/>
          </a:prstGeom>
        </p:spPr>
      </p:pic>
      <p:sp>
        <p:nvSpPr>
          <p:cNvPr id="7" name="Marcador de contenido 2">
            <a:extLst>
              <a:ext uri="{FF2B5EF4-FFF2-40B4-BE49-F238E27FC236}">
                <a16:creationId xmlns:a16="http://schemas.microsoft.com/office/drawing/2014/main" id="{392F2715-CB9E-4E7A-AE46-4F9CBC75E333}"/>
              </a:ext>
            </a:extLst>
          </p:cNvPr>
          <p:cNvSpPr txBox="1">
            <a:spLocks/>
          </p:cNvSpPr>
          <p:nvPr/>
        </p:nvSpPr>
        <p:spPr>
          <a:xfrm>
            <a:off x="506411" y="1316072"/>
            <a:ext cx="8136881" cy="874776"/>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PE" sz="1600" dirty="0">
                <a:solidFill>
                  <a:schemeClr val="tx1">
                    <a:lumMod val="65000"/>
                    <a:lumOff val="35000"/>
                  </a:schemeClr>
                </a:solidFill>
                <a:latin typeface="Arial" panose="020B0604020202020204" pitchFamily="34" charset="0"/>
                <a:cs typeface="Arial" panose="020B0604020202020204" pitchFamily="34" charset="0"/>
              </a:rPr>
              <a:t>Durante más de 40 años, la institucionalidad en el país se enmarcó en una cultura de respuesta a desastres, más que de prevención y reducción del riesgo de desastres. Veamos una línea de tiempo con los principales acontecimientos y normas que se emitieron a consecuencia de los mismos.</a:t>
            </a:r>
            <a:endParaRPr kumimoji="0" lang="es-PE" sz="16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5181410"/>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251520" y="468151"/>
            <a:ext cx="7632848" cy="792088"/>
          </a:xfrm>
        </p:spPr>
        <p:txBody>
          <a:bodyPr>
            <a:noAutofit/>
          </a:bodyPr>
          <a:lstStyle/>
          <a:p>
            <a:r>
              <a:rPr lang="es-PE" sz="1800" b="1" dirty="0">
                <a:solidFill>
                  <a:srgbClr val="1F7B91"/>
                </a:solidFill>
                <a:latin typeface="Arial" panose="020B0604020202020204" pitchFamily="34" charset="0"/>
                <a:cs typeface="Arial" panose="020B0604020202020204" pitchFamily="34" charset="0"/>
              </a:rPr>
              <a:t>REUNIONES DE COORDINACIÓN CON ALCALDES </a:t>
            </a:r>
            <a:br>
              <a:rPr lang="es-PE" sz="1800" b="1" dirty="0">
                <a:solidFill>
                  <a:srgbClr val="1F7B91"/>
                </a:solidFill>
                <a:latin typeface="Arial" panose="020B0604020202020204" pitchFamily="34" charset="0"/>
                <a:cs typeface="Arial" panose="020B0604020202020204" pitchFamily="34" charset="0"/>
              </a:rPr>
            </a:br>
            <a:r>
              <a:rPr lang="es-PE" sz="1800" b="1" dirty="0">
                <a:solidFill>
                  <a:srgbClr val="1F7B91"/>
                </a:solidFill>
                <a:latin typeface="Arial" panose="020B0604020202020204" pitchFamily="34" charset="0"/>
                <a:cs typeface="Arial" panose="020B0604020202020204" pitchFamily="34" charset="0"/>
              </a:rPr>
              <a:t>PARA LA ELABORACIÓN DE LOS PPRRD</a:t>
            </a:r>
            <a:endParaRPr lang="es-PE" sz="1800" dirty="0"/>
          </a:p>
        </p:txBody>
      </p:sp>
      <p:pic>
        <p:nvPicPr>
          <p:cNvPr id="8" name="Imagen 7">
            <a:extLst>
              <a:ext uri="{FF2B5EF4-FFF2-40B4-BE49-F238E27FC236}">
                <a16:creationId xmlns:a16="http://schemas.microsoft.com/office/drawing/2014/main" id="{2E7B50A6-D148-4399-831C-046786535C1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37" t="4199" r="4747" b="3414"/>
          <a:stretch/>
        </p:blipFill>
        <p:spPr>
          <a:xfrm>
            <a:off x="5940153" y="864195"/>
            <a:ext cx="2834552" cy="4157346"/>
          </a:xfrm>
          <a:prstGeom prst="rect">
            <a:avLst/>
          </a:prstGeom>
        </p:spPr>
      </p:pic>
      <p:sp>
        <p:nvSpPr>
          <p:cNvPr id="12" name="Rectángulo 11">
            <a:extLst>
              <a:ext uri="{FF2B5EF4-FFF2-40B4-BE49-F238E27FC236}">
                <a16:creationId xmlns:a16="http://schemas.microsoft.com/office/drawing/2014/main" id="{3201734F-68EA-4A65-8BCF-88EA6B373E3E}"/>
              </a:ext>
            </a:extLst>
          </p:cNvPr>
          <p:cNvSpPr/>
          <p:nvPr/>
        </p:nvSpPr>
        <p:spPr>
          <a:xfrm>
            <a:off x="251520" y="1102929"/>
            <a:ext cx="5601348" cy="1815882"/>
          </a:xfrm>
          <a:prstGeom prst="rect">
            <a:avLst/>
          </a:prstGeom>
        </p:spPr>
        <p:txBody>
          <a:bodyPr wrap="square">
            <a:spAutoFit/>
          </a:bodyPr>
          <a:lstStyle/>
          <a:p>
            <a:pPr algn="just"/>
            <a:r>
              <a:rPr lang="es-PE" sz="1600" dirty="0">
                <a:latin typeface="Arial" panose="020B0604020202020204" pitchFamily="34" charset="0"/>
                <a:cs typeface="Arial" panose="020B0604020202020204" pitchFamily="34" charset="0"/>
              </a:rPr>
              <a:t>En el mes de febrero, se sostuvieron reuniones de coordinación con los Alcaldes Provinciales y Distritales de las regiones de Lima, Ica y Ancash, </a:t>
            </a:r>
            <a:r>
              <a:rPr lang="es-ES" sz="1600" dirty="0">
                <a:latin typeface="Arial" panose="020B0604020202020204" pitchFamily="34" charset="0"/>
                <a:cs typeface="Arial" panose="020B0604020202020204" pitchFamily="34" charset="0"/>
              </a:rPr>
              <a:t>a fin de sensibilizarlos sobre la importancia de elaborar el Plan de Prevención y Reducción del Riesgo de Desastres ante un evento sísmico en la región Lima.</a:t>
            </a:r>
          </a:p>
          <a:p>
            <a:pPr algn="just"/>
            <a:endParaRPr lang="es-ES" sz="1600" dirty="0">
              <a:latin typeface="Arial" panose="020B0604020202020204" pitchFamily="34" charset="0"/>
              <a:cs typeface="Arial" panose="020B0604020202020204" pitchFamily="34" charset="0"/>
            </a:endParaRPr>
          </a:p>
        </p:txBody>
      </p:sp>
      <p:sp>
        <p:nvSpPr>
          <p:cNvPr id="3" name="Rectángulo 2">
            <a:extLst>
              <a:ext uri="{FF2B5EF4-FFF2-40B4-BE49-F238E27FC236}">
                <a16:creationId xmlns:a16="http://schemas.microsoft.com/office/drawing/2014/main" id="{1F90D6FD-33D1-410B-8093-B1C7F5B1C1A8}"/>
              </a:ext>
            </a:extLst>
          </p:cNvPr>
          <p:cNvSpPr/>
          <p:nvPr/>
        </p:nvSpPr>
        <p:spPr>
          <a:xfrm>
            <a:off x="2961044" y="5004564"/>
            <a:ext cx="5900946" cy="1323439"/>
          </a:xfrm>
          <a:prstGeom prst="rect">
            <a:avLst/>
          </a:prstGeom>
        </p:spPr>
        <p:txBody>
          <a:bodyPr wrap="square">
            <a:spAutoFit/>
          </a:bodyPr>
          <a:lstStyle/>
          <a:p>
            <a:pPr algn="just"/>
            <a:r>
              <a:rPr lang="es-ES" sz="1600" dirty="0">
                <a:latin typeface="Arial" panose="020B0604020202020204" pitchFamily="34" charset="0"/>
                <a:cs typeface="Arial" panose="020B0604020202020204" pitchFamily="34" charset="0"/>
              </a:rPr>
              <a:t>La estrategia desarrollada, obedece a la </a:t>
            </a:r>
            <a:r>
              <a:rPr lang="es-ES" sz="1600" u="sng" dirty="0">
                <a:latin typeface="Arial" panose="020B0604020202020204" pitchFamily="34" charset="0"/>
                <a:cs typeface="Arial" panose="020B0604020202020204" pitchFamily="34" charset="0"/>
              </a:rPr>
              <a:t>priorización que se viene dando a las regiones costeras del país</a:t>
            </a:r>
            <a:r>
              <a:rPr lang="es-ES" sz="1600" dirty="0">
                <a:latin typeface="Arial" panose="020B0604020202020204" pitchFamily="34" charset="0"/>
                <a:cs typeface="Arial" panose="020B0604020202020204" pitchFamily="34" charset="0"/>
              </a:rPr>
              <a:t>, entre Tacna y Chimbote, donde de acuerdo a los informes científicos, es posible la ocurrencia de un sismo de gran magnitud seguido por un tsunami.</a:t>
            </a:r>
          </a:p>
        </p:txBody>
      </p:sp>
      <p:sp>
        <p:nvSpPr>
          <p:cNvPr id="4" name="Rectángulo 3">
            <a:extLst>
              <a:ext uri="{FF2B5EF4-FFF2-40B4-BE49-F238E27FC236}">
                <a16:creationId xmlns:a16="http://schemas.microsoft.com/office/drawing/2014/main" id="{8899C19B-DFE4-4B47-82E6-6CE672DA36F9}"/>
              </a:ext>
            </a:extLst>
          </p:cNvPr>
          <p:cNvSpPr/>
          <p:nvPr/>
        </p:nvSpPr>
        <p:spPr>
          <a:xfrm>
            <a:off x="2981785" y="3212976"/>
            <a:ext cx="2764935" cy="1384995"/>
          </a:xfrm>
          <a:prstGeom prst="rect">
            <a:avLst/>
          </a:prstGeom>
          <a:solidFill>
            <a:schemeClr val="accent4">
              <a:lumMod val="40000"/>
              <a:lumOff val="60000"/>
            </a:schemeClr>
          </a:solidFill>
        </p:spPr>
        <p:txBody>
          <a:bodyPr wrap="square">
            <a:spAutoFit/>
          </a:bodyPr>
          <a:lstStyle/>
          <a:p>
            <a:r>
              <a:rPr lang="es-PE" sz="1200" b="1" i="1" dirty="0"/>
              <a:t>Figura 1: </a:t>
            </a:r>
            <a:r>
              <a:rPr lang="es-PE" sz="1200" i="1" dirty="0"/>
              <a:t>Mapa de acoplamiento sísmico en la zona de subducción de Perú. Las áreas de color rojo representan las zonas o asperezas con mayor acumulación de esfuerzos y que constituyen las áreas de mayor amenaza sísmica (Villegas et al JGR, 2016).</a:t>
            </a:r>
          </a:p>
        </p:txBody>
      </p:sp>
      <p:pic>
        <p:nvPicPr>
          <p:cNvPr id="6" name="Imagen 5">
            <a:extLst>
              <a:ext uri="{FF2B5EF4-FFF2-40B4-BE49-F238E27FC236}">
                <a16:creationId xmlns:a16="http://schemas.microsoft.com/office/drawing/2014/main" id="{6551D53A-39A0-40C5-B82E-4A0ACA8914C4}"/>
              </a:ext>
            </a:extLst>
          </p:cNvPr>
          <p:cNvPicPr>
            <a:picLocks noChangeAspect="1"/>
          </p:cNvPicPr>
          <p:nvPr/>
        </p:nvPicPr>
        <p:blipFill>
          <a:blip r:embed="rId3"/>
          <a:stretch>
            <a:fillRect/>
          </a:stretch>
        </p:blipFill>
        <p:spPr>
          <a:xfrm>
            <a:off x="189976" y="2708920"/>
            <a:ext cx="2756662" cy="3503913"/>
          </a:xfrm>
          <a:prstGeom prst="rect">
            <a:avLst/>
          </a:prstGeom>
        </p:spPr>
      </p:pic>
    </p:spTree>
    <p:extLst>
      <p:ext uri="{BB962C8B-B14F-4D97-AF65-F5344CB8AC3E}">
        <p14:creationId xmlns:p14="http://schemas.microsoft.com/office/powerpoint/2010/main" val="11635936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404590" y="816288"/>
            <a:ext cx="7056784" cy="646331"/>
          </a:xfrm>
          <a:prstGeom prst="rect">
            <a:avLst/>
          </a:prstGeom>
        </p:spPr>
        <p:txBody>
          <a:bodyPr wrap="square">
            <a:spAutoFit/>
          </a:bodyPr>
          <a:lstStyle/>
          <a:p>
            <a:r>
              <a:rPr lang="es-PE" b="1" dirty="0">
                <a:solidFill>
                  <a:srgbClr val="1F7B91"/>
                </a:solidFill>
                <a:latin typeface="Arial" panose="020B0604020202020204" pitchFamily="34" charset="0"/>
                <a:cs typeface="Arial" panose="020B0604020202020204" pitchFamily="34" charset="0"/>
              </a:rPr>
              <a:t>DIFICULTADES ENCONTRADAS</a:t>
            </a:r>
            <a:br>
              <a:rPr lang="es-PE" b="1" dirty="0">
                <a:solidFill>
                  <a:srgbClr val="1F7B91"/>
                </a:solidFill>
                <a:latin typeface="Arial" panose="020B0604020202020204" pitchFamily="34" charset="0"/>
                <a:cs typeface="Arial" panose="020B0604020202020204" pitchFamily="34" charset="0"/>
              </a:rPr>
            </a:br>
            <a:endParaRPr lang="es-PE" dirty="0"/>
          </a:p>
        </p:txBody>
      </p:sp>
      <p:sp>
        <p:nvSpPr>
          <p:cNvPr id="4" name="Rectángulo 3"/>
          <p:cNvSpPr/>
          <p:nvPr/>
        </p:nvSpPr>
        <p:spPr>
          <a:xfrm>
            <a:off x="1403648" y="1628800"/>
            <a:ext cx="6696744" cy="4278094"/>
          </a:xfrm>
          <a:prstGeom prst="rect">
            <a:avLst/>
          </a:prstGeom>
        </p:spPr>
        <p:txBody>
          <a:bodyPr wrap="square">
            <a:spAutoFit/>
          </a:bodyPr>
          <a:lstStyle/>
          <a:p>
            <a:pPr algn="just"/>
            <a:r>
              <a:rPr lang="es-PE" sz="1600" dirty="0">
                <a:latin typeface="Arial" panose="020B0604020202020204" pitchFamily="34" charset="0"/>
                <a:cs typeface="Arial" panose="020B0604020202020204" pitchFamily="34" charset="0"/>
              </a:rPr>
              <a:t>El proceso de conformación del Equipo Técnico encargado de la formulación del PPRRD es muy lento en los casos que los Grupos de Trabajo para la Gestión del Riesgo no se encuentran en funcionamiento</a:t>
            </a:r>
          </a:p>
          <a:p>
            <a:pPr algn="just"/>
            <a:endParaRPr lang="es-PE" sz="1600" dirty="0">
              <a:latin typeface="Arial" panose="020B0604020202020204" pitchFamily="34" charset="0"/>
              <a:cs typeface="Arial" panose="020B0604020202020204" pitchFamily="34" charset="0"/>
            </a:endParaRPr>
          </a:p>
          <a:p>
            <a:pPr algn="just"/>
            <a:r>
              <a:rPr lang="es-PE" sz="1600" dirty="0">
                <a:latin typeface="Arial" panose="020B0604020202020204" pitchFamily="34" charset="0"/>
                <a:cs typeface="Arial" panose="020B0604020202020204" pitchFamily="34" charset="0"/>
              </a:rPr>
              <a:t>Los profesionales que se asignan para la elaboración del PPRRD pertenecen a las Oficinas de Defensa Nacional y Defensa Civil, que en promedio no son más de dos profesionales; indicando que carecen de cuadros técnicos, lo que revela que no tienen un enfoque institucional (transversal de la GRD).</a:t>
            </a:r>
          </a:p>
          <a:p>
            <a:pPr algn="just"/>
            <a:endParaRPr lang="es-PE" sz="1600" dirty="0">
              <a:latin typeface="Arial" panose="020B0604020202020204" pitchFamily="34" charset="0"/>
              <a:cs typeface="Arial" panose="020B0604020202020204" pitchFamily="34" charset="0"/>
            </a:endParaRPr>
          </a:p>
          <a:p>
            <a:pPr algn="just"/>
            <a:r>
              <a:rPr lang="es-PE" sz="1600" dirty="0">
                <a:latin typeface="Arial" panose="020B0604020202020204" pitchFamily="34" charset="0"/>
                <a:cs typeface="Arial" panose="020B0604020202020204" pitchFamily="34" charset="0"/>
              </a:rPr>
              <a:t>Los profesionales asignados tienen múltiples funciones, por lo que la elaboración del PPRRD no es una prioridad.</a:t>
            </a:r>
          </a:p>
          <a:p>
            <a:pPr algn="just"/>
            <a:endParaRPr lang="es-PE" sz="1600" dirty="0">
              <a:latin typeface="Arial" panose="020B0604020202020204" pitchFamily="34" charset="0"/>
              <a:cs typeface="Arial" panose="020B0604020202020204" pitchFamily="34" charset="0"/>
            </a:endParaRPr>
          </a:p>
          <a:p>
            <a:pPr algn="just"/>
            <a:r>
              <a:rPr lang="es-PE" sz="1600" dirty="0">
                <a:latin typeface="Arial" panose="020B0604020202020204" pitchFamily="34" charset="0"/>
                <a:cs typeface="Arial" panose="020B0604020202020204" pitchFamily="34" charset="0"/>
              </a:rPr>
              <a:t>Los Gobiernos Regionales y Locales no cuentan con información técnica sobre los riesgos de su territorio, por lo que hay que generarla durante el proceso de elaboración del PPRRD. </a:t>
            </a:r>
          </a:p>
          <a:p>
            <a:pPr algn="just"/>
            <a:endParaRPr lang="es-PE" sz="1600" dirty="0">
              <a:latin typeface="Arial" panose="020B0604020202020204" pitchFamily="34" charset="0"/>
              <a:cs typeface="Arial" panose="020B0604020202020204" pitchFamily="34" charset="0"/>
            </a:endParaRPr>
          </a:p>
        </p:txBody>
      </p:sp>
      <p:sp>
        <p:nvSpPr>
          <p:cNvPr id="6" name="Cheurón 5"/>
          <p:cNvSpPr/>
          <p:nvPr/>
        </p:nvSpPr>
        <p:spPr>
          <a:xfrm rot="5400000">
            <a:off x="827584" y="1710878"/>
            <a:ext cx="327804" cy="327804"/>
          </a:xfrm>
          <a:prstGeom prst="chevron">
            <a:avLst/>
          </a:prstGeom>
          <a:solidFill>
            <a:srgbClr val="8DBC65"/>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7" name="Cheurón 6"/>
          <p:cNvSpPr/>
          <p:nvPr/>
        </p:nvSpPr>
        <p:spPr>
          <a:xfrm rot="5400000">
            <a:off x="827584" y="2688496"/>
            <a:ext cx="327804" cy="327804"/>
          </a:xfrm>
          <a:prstGeom prst="chevron">
            <a:avLst/>
          </a:prstGeom>
          <a:solidFill>
            <a:srgbClr val="CCAD7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8" name="Cheurón 7"/>
          <p:cNvSpPr/>
          <p:nvPr/>
        </p:nvSpPr>
        <p:spPr>
          <a:xfrm rot="5400000">
            <a:off x="827584" y="4159150"/>
            <a:ext cx="327804" cy="327804"/>
          </a:xfrm>
          <a:prstGeom prst="chevron">
            <a:avLst/>
          </a:prstGeom>
          <a:solidFill>
            <a:srgbClr val="DA756D"/>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9" name="Cheurón 8"/>
          <p:cNvSpPr/>
          <p:nvPr/>
        </p:nvSpPr>
        <p:spPr>
          <a:xfrm rot="5400000">
            <a:off x="827584" y="4879230"/>
            <a:ext cx="327804" cy="327804"/>
          </a:xfrm>
          <a:prstGeom prst="chevron">
            <a:avLst/>
          </a:prstGeom>
          <a:solidFill>
            <a:srgbClr val="F2A75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16549538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482E5448-740B-4A95-8A4E-9E5F0B5AB3DD}"/>
              </a:ext>
            </a:extLst>
          </p:cNvPr>
          <p:cNvSpPr txBox="1">
            <a:spLocks/>
          </p:cNvSpPr>
          <p:nvPr/>
        </p:nvSpPr>
        <p:spPr>
          <a:xfrm>
            <a:off x="971600" y="2636912"/>
            <a:ext cx="7200800" cy="16561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s-PE" sz="2400" b="1" dirty="0">
                <a:latin typeface="Arial" panose="020B0604020202020204" pitchFamily="34" charset="0"/>
                <a:cs typeface="Arial" panose="020B0604020202020204" pitchFamily="34" charset="0"/>
              </a:rPr>
              <a:t>Sistema de Información para la Gestión del Riesgo de Desastres</a:t>
            </a:r>
          </a:p>
        </p:txBody>
      </p:sp>
    </p:spTree>
    <p:extLst>
      <p:ext uri="{BB962C8B-B14F-4D97-AF65-F5344CB8AC3E}">
        <p14:creationId xmlns:p14="http://schemas.microsoft.com/office/powerpoint/2010/main" val="14408090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395536" y="650367"/>
            <a:ext cx="7560840" cy="646331"/>
          </a:xfrm>
          <a:prstGeom prst="rect">
            <a:avLst/>
          </a:prstGeom>
        </p:spPr>
        <p:txBody>
          <a:bodyPr wrap="square">
            <a:spAutoFit/>
          </a:bodyPr>
          <a:lstStyle/>
          <a:p>
            <a:r>
              <a:rPr lang="es-PE" b="1" dirty="0">
                <a:solidFill>
                  <a:srgbClr val="1F7B91"/>
                </a:solidFill>
                <a:latin typeface="Arial" panose="020B0604020202020204" pitchFamily="34" charset="0"/>
                <a:cs typeface="Arial" panose="020B0604020202020204" pitchFamily="34" charset="0"/>
              </a:rPr>
              <a:t>SISTEMA DE INFORMACIÓN PARA LA GESTIÓN DEL RIESGO DE DESASTRES (SIGRID)</a:t>
            </a:r>
          </a:p>
        </p:txBody>
      </p:sp>
      <p:pic>
        <p:nvPicPr>
          <p:cNvPr id="2" name="Imagen 1"/>
          <p:cNvPicPr>
            <a:picLocks noChangeAspect="1"/>
          </p:cNvPicPr>
          <p:nvPr/>
        </p:nvPicPr>
        <p:blipFill rotWithShape="1">
          <a:blip r:embed="rId2"/>
          <a:srcRect l="762" t="6767" r="54325" b="3912"/>
          <a:stretch/>
        </p:blipFill>
        <p:spPr>
          <a:xfrm>
            <a:off x="4932040" y="1388833"/>
            <a:ext cx="3862247" cy="432048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9" name="2 Proceso"/>
          <p:cNvSpPr/>
          <p:nvPr/>
        </p:nvSpPr>
        <p:spPr>
          <a:xfrm>
            <a:off x="395536" y="1124744"/>
            <a:ext cx="4160857" cy="5006516"/>
          </a:xfrm>
          <a:prstGeom prst="flowChartProcess">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PE" sz="1600" dirty="0">
                <a:solidFill>
                  <a:schemeClr val="tx1"/>
                </a:solidFill>
                <a:latin typeface="Arial" panose="020B0604020202020204" pitchFamily="34" charset="0"/>
                <a:cs typeface="Arial" panose="020B0604020202020204" pitchFamily="34" charset="0"/>
              </a:rPr>
              <a:t>Es un sistema de información en línea de acceso libre que permite realizar consultas, visualizar mapas y documentos relacionados a la Gestión del Riesgo de Desastres.</a:t>
            </a:r>
          </a:p>
          <a:p>
            <a:pPr algn="just"/>
            <a:endParaRPr lang="es-PE" sz="1600" dirty="0">
              <a:solidFill>
                <a:schemeClr val="tx1"/>
              </a:solidFill>
              <a:latin typeface="Arial" panose="020B0604020202020204" pitchFamily="34" charset="0"/>
              <a:cs typeface="Arial" panose="020B0604020202020204" pitchFamily="34" charset="0"/>
            </a:endParaRPr>
          </a:p>
          <a:p>
            <a:pPr algn="just"/>
            <a:r>
              <a:rPr lang="es-PE" sz="1600" dirty="0">
                <a:solidFill>
                  <a:srgbClr val="1F7B91"/>
                </a:solidFill>
                <a:latin typeface="Arial" panose="020B0604020202020204" pitchFamily="34" charset="0"/>
                <a:cs typeface="Arial" panose="020B0604020202020204" pitchFamily="34" charset="0"/>
              </a:rPr>
              <a:t>Permite elaborar estudios de línea base, diagnóstico del territorio, formulación de planes y proyectos de inversión en prevención y reducción del riesgo de desastres.</a:t>
            </a:r>
          </a:p>
          <a:p>
            <a:pPr algn="just"/>
            <a:endParaRPr lang="es-PE" sz="1600" dirty="0">
              <a:solidFill>
                <a:srgbClr val="1F7B91"/>
              </a:solidFill>
              <a:latin typeface="Arial" panose="020B0604020202020204" pitchFamily="34" charset="0"/>
              <a:cs typeface="Arial" panose="020B0604020202020204" pitchFamily="34" charset="0"/>
            </a:endParaRPr>
          </a:p>
          <a:p>
            <a:pPr algn="just"/>
            <a:endParaRPr lang="es-PE" sz="1400" dirty="0">
              <a:solidFill>
                <a:schemeClr val="tx1"/>
              </a:solidFill>
              <a:latin typeface="Arial" panose="020B0604020202020204" pitchFamily="34" charset="0"/>
              <a:cs typeface="Arial" panose="020B0604020202020204" pitchFamily="34" charset="0"/>
            </a:endParaRPr>
          </a:p>
          <a:p>
            <a:pPr algn="just"/>
            <a:r>
              <a:rPr lang="es-PE" sz="1000" b="1" dirty="0">
                <a:solidFill>
                  <a:schemeClr val="tx1"/>
                </a:solidFill>
                <a:latin typeface="Arial" panose="020B0604020202020204" pitchFamily="34" charset="0"/>
                <a:cs typeface="Arial" panose="020B0604020202020204" pitchFamily="34" charset="0"/>
              </a:rPr>
              <a:t>El CENEPRED mantiene actualizado el SIGRID utilizando, entre otros insumos, la información meteorológica y pronósticos del SENAMHI, lo que permite suministrar información especializada de los peligros, vulnerabilidades y riesgos en el ámbito de su jurisdicción.</a:t>
            </a:r>
          </a:p>
          <a:p>
            <a:pPr algn="just"/>
            <a:endParaRPr lang="es-PE" sz="1000" b="1" dirty="0">
              <a:solidFill>
                <a:schemeClr val="tx1"/>
              </a:solidFill>
              <a:latin typeface="Arial" panose="020B0604020202020204" pitchFamily="34" charset="0"/>
              <a:cs typeface="Arial" panose="020B0604020202020204" pitchFamily="34" charset="0"/>
            </a:endParaRPr>
          </a:p>
          <a:p>
            <a:pPr algn="just"/>
            <a:r>
              <a:rPr lang="es-PE" sz="1000" b="1" dirty="0">
                <a:solidFill>
                  <a:srgbClr val="1F7B91"/>
                </a:solidFill>
                <a:latin typeface="Arial" panose="020B0604020202020204" pitchFamily="34" charset="0"/>
                <a:cs typeface="Arial" panose="020B0604020202020204" pitchFamily="34" charset="0"/>
              </a:rPr>
              <a:t>Esta información se envía por correo electrónico a los Secretarios Técnicos de los Grupos de Trabajo, indicando que se encuentra disponible en los SIGRID Regionales o ingresando directamente al enlace www.sigrid.cenepred.gob.pe. </a:t>
            </a:r>
            <a:endParaRPr lang="es-PE" sz="1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46152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901586" y="2322462"/>
            <a:ext cx="4390494" cy="3577391"/>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p:cNvSpPr/>
          <p:nvPr/>
        </p:nvSpPr>
        <p:spPr>
          <a:xfrm>
            <a:off x="179512" y="188640"/>
            <a:ext cx="7560840" cy="369332"/>
          </a:xfrm>
          <a:prstGeom prst="rect">
            <a:avLst/>
          </a:prstGeom>
        </p:spPr>
        <p:txBody>
          <a:bodyPr wrap="square">
            <a:spAutoFit/>
          </a:bodyPr>
          <a:lstStyle/>
          <a:p>
            <a:r>
              <a:rPr lang="es-PE" b="1" dirty="0">
                <a:solidFill>
                  <a:srgbClr val="1F7B91"/>
                </a:solidFill>
                <a:latin typeface="Arial" panose="020B0604020202020204" pitchFamily="34" charset="0"/>
                <a:cs typeface="Arial" panose="020B0604020202020204" pitchFamily="34" charset="0"/>
              </a:rPr>
              <a:t>DRONES</a:t>
            </a:r>
          </a:p>
        </p:txBody>
      </p:sp>
      <p:pic>
        <p:nvPicPr>
          <p:cNvPr id="8" name="Imagen 8"/>
          <p:cNvPicPr/>
          <p:nvPr/>
        </p:nvPicPr>
        <p:blipFill rotWithShape="1">
          <a:blip r:embed="rId2" cstate="print">
            <a:extLst>
              <a:ext uri="{28A0092B-C50C-407E-A947-70E740481C1C}">
                <a14:useLocalDpi xmlns:a14="http://schemas.microsoft.com/office/drawing/2010/main" val="0"/>
              </a:ext>
            </a:extLst>
          </a:blip>
          <a:srcRect l="1188" t="15543"/>
          <a:stretch/>
        </p:blipFill>
        <p:spPr bwMode="auto">
          <a:xfrm>
            <a:off x="6537635" y="2725778"/>
            <a:ext cx="2238514" cy="1940890"/>
          </a:xfrm>
          <a:prstGeom prst="rect">
            <a:avLst/>
          </a:prstGeom>
          <a:ln>
            <a:noFill/>
          </a:ln>
          <a:extLst>
            <a:ext uri="{53640926-AAD7-44D8-BBD7-CCE9431645EC}">
              <a14:shadowObscured xmlns:a14="http://schemas.microsoft.com/office/drawing/2010/main"/>
            </a:ext>
          </a:extLst>
        </p:spPr>
      </p:pic>
      <p:pic>
        <p:nvPicPr>
          <p:cNvPr id="9" name="Imagen 10"/>
          <p:cNvPicPr>
            <a:picLocks noChangeAspect="1"/>
          </p:cNvPicPr>
          <p:nvPr/>
        </p:nvPicPr>
        <p:blipFill>
          <a:blip r:embed="rId3"/>
          <a:stretch>
            <a:fillRect/>
          </a:stretch>
        </p:blipFill>
        <p:spPr>
          <a:xfrm flipH="1">
            <a:off x="5665713" y="4520984"/>
            <a:ext cx="1974162" cy="1702044"/>
          </a:xfrm>
          <a:prstGeom prst="rect">
            <a:avLst/>
          </a:prstGeom>
        </p:spPr>
      </p:pic>
      <p:sp>
        <p:nvSpPr>
          <p:cNvPr id="10" name="Rectángulo 12"/>
          <p:cNvSpPr/>
          <p:nvPr/>
        </p:nvSpPr>
        <p:spPr>
          <a:xfrm>
            <a:off x="6817612" y="5739990"/>
            <a:ext cx="1007712" cy="258532"/>
          </a:xfrm>
          <a:prstGeom prst="rect">
            <a:avLst/>
          </a:prstGeom>
        </p:spPr>
        <p:txBody>
          <a:bodyPr wrap="none">
            <a:spAutoFit/>
          </a:bodyPr>
          <a:lstStyle/>
          <a:p>
            <a:pPr>
              <a:lnSpc>
                <a:spcPct val="90000"/>
              </a:lnSpc>
              <a:spcBef>
                <a:spcPct val="0"/>
              </a:spcBef>
            </a:pPr>
            <a:r>
              <a:rPr lang="es-PE" sz="1200" b="1" dirty="0">
                <a:solidFill>
                  <a:srgbClr val="1F7B91"/>
                </a:solidFill>
                <a:latin typeface="Arial" panose="020B0604020202020204" pitchFamily="34" charset="0"/>
                <a:cs typeface="Arial" panose="020B0604020202020204" pitchFamily="34" charset="0"/>
              </a:rPr>
              <a:t>Avión E384</a:t>
            </a:r>
          </a:p>
        </p:txBody>
      </p:sp>
      <p:sp>
        <p:nvSpPr>
          <p:cNvPr id="11" name="Rectángulo 14"/>
          <p:cNvSpPr/>
          <p:nvPr/>
        </p:nvSpPr>
        <p:spPr>
          <a:xfrm>
            <a:off x="6306094" y="2710978"/>
            <a:ext cx="1023037" cy="258532"/>
          </a:xfrm>
          <a:prstGeom prst="rect">
            <a:avLst/>
          </a:prstGeom>
        </p:spPr>
        <p:txBody>
          <a:bodyPr wrap="none">
            <a:spAutoFit/>
          </a:bodyPr>
          <a:lstStyle/>
          <a:p>
            <a:pPr>
              <a:lnSpc>
                <a:spcPct val="90000"/>
              </a:lnSpc>
              <a:spcBef>
                <a:spcPct val="0"/>
              </a:spcBef>
            </a:pPr>
            <a:r>
              <a:rPr lang="es-PE" sz="1200" b="1" dirty="0" err="1">
                <a:solidFill>
                  <a:srgbClr val="1F7B91"/>
                </a:solidFill>
                <a:latin typeface="Arial" panose="020B0604020202020204" pitchFamily="34" charset="0"/>
                <a:cs typeface="Arial" panose="020B0604020202020204" pitchFamily="34" charset="0"/>
              </a:rPr>
              <a:t>Copter</a:t>
            </a:r>
            <a:r>
              <a:rPr lang="es-PE" sz="1200" b="1" dirty="0">
                <a:solidFill>
                  <a:srgbClr val="1F7B91"/>
                </a:solidFill>
                <a:latin typeface="Arial" panose="020B0604020202020204" pitchFamily="34" charset="0"/>
                <a:cs typeface="Arial" panose="020B0604020202020204" pitchFamily="34" charset="0"/>
              </a:rPr>
              <a:t> IRIS</a:t>
            </a:r>
          </a:p>
        </p:txBody>
      </p:sp>
      <p:sp>
        <p:nvSpPr>
          <p:cNvPr id="12" name="Título 1"/>
          <p:cNvSpPr txBox="1">
            <a:spLocks/>
          </p:cNvSpPr>
          <p:nvPr/>
        </p:nvSpPr>
        <p:spPr>
          <a:xfrm>
            <a:off x="1286640" y="2702900"/>
            <a:ext cx="3717408" cy="30370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PE" sz="1600" dirty="0">
                <a:latin typeface="Arial" panose="020B0604020202020204" pitchFamily="34" charset="0"/>
                <a:cs typeface="Arial" panose="020B0604020202020204" pitchFamily="34" charset="0"/>
              </a:rPr>
              <a:t>A la fecha, se ha ejecutando un Proyecto de Inversión Pública para la adquisición de drones y equipos accesorios para el mejoramiento del servicio de información geoespacial para la Gestión del Riesgo de Desastres en las cuencas de la región Piura, Lambayeque e Ica.</a:t>
            </a:r>
          </a:p>
          <a:p>
            <a:pPr algn="just"/>
            <a:endParaRPr lang="es-PE" sz="1600" b="1" dirty="0">
              <a:solidFill>
                <a:srgbClr val="1F7B91"/>
              </a:solidFill>
              <a:latin typeface="Arial" panose="020B0604020202020204" pitchFamily="34" charset="0"/>
              <a:cs typeface="Arial" panose="020B0604020202020204" pitchFamily="34" charset="0"/>
            </a:endParaRPr>
          </a:p>
        </p:txBody>
      </p:sp>
      <p:sp>
        <p:nvSpPr>
          <p:cNvPr id="13" name="Rectángulo 12"/>
          <p:cNvSpPr/>
          <p:nvPr/>
        </p:nvSpPr>
        <p:spPr>
          <a:xfrm>
            <a:off x="827584" y="1263310"/>
            <a:ext cx="7432422" cy="757130"/>
          </a:xfrm>
          <a:prstGeom prst="rect">
            <a:avLst/>
          </a:prstGeom>
        </p:spPr>
        <p:txBody>
          <a:bodyPr wrap="square">
            <a:spAutoFit/>
          </a:bodyPr>
          <a:lstStyle/>
          <a:p>
            <a:pPr algn="just">
              <a:lnSpc>
                <a:spcPct val="90000"/>
              </a:lnSpc>
              <a:spcBef>
                <a:spcPct val="0"/>
              </a:spcBef>
            </a:pPr>
            <a:r>
              <a:rPr lang="es-PE" sz="1600" b="1" dirty="0">
                <a:solidFill>
                  <a:srgbClr val="1F7B91"/>
                </a:solidFill>
                <a:latin typeface="Arial" panose="020B0604020202020204" pitchFamily="34" charset="0"/>
                <a:cs typeface="Arial" panose="020B0604020202020204" pitchFamily="34" charset="0"/>
              </a:rPr>
              <a:t>Utilidad: </a:t>
            </a:r>
            <a:r>
              <a:rPr lang="es-PE" sz="1600" dirty="0">
                <a:latin typeface="Arial" panose="020B0604020202020204" pitchFamily="34" charset="0"/>
                <a:cs typeface="Arial" panose="020B0604020202020204" pitchFamily="34" charset="0"/>
              </a:rPr>
              <a:t>Levantamiento de información mediante toma de imágenes  para la generación de información gráfica de relieves, ríos, viviendas, centros educativos, red vial, entre otros, que sirven para el análisis de la vulnerabilidad.</a:t>
            </a:r>
          </a:p>
        </p:txBody>
      </p:sp>
    </p:spTree>
    <p:extLst>
      <p:ext uri="{BB962C8B-B14F-4D97-AF65-F5344CB8AC3E}">
        <p14:creationId xmlns:p14="http://schemas.microsoft.com/office/powerpoint/2010/main" val="166164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260042" y="648271"/>
            <a:ext cx="7560840"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PE" sz="1800" b="1" i="0" u="none" strike="noStrike" kern="1200" cap="none" spc="0" normalizeH="0" baseline="0" noProof="0" dirty="0">
                <a:ln>
                  <a:noFill/>
                </a:ln>
                <a:solidFill>
                  <a:srgbClr val="1F7B91"/>
                </a:solidFill>
                <a:effectLst/>
                <a:uLnTx/>
                <a:uFillTx/>
                <a:latin typeface="Arial" panose="020B0604020202020204" pitchFamily="34" charset="0"/>
                <a:ea typeface="+mn-ea"/>
                <a:cs typeface="Arial" panose="020B0604020202020204" pitchFamily="34" charset="0"/>
              </a:rPr>
              <a:t>PRODUCTOS OBTENIDOS Y RECUBRIMIENTO (Ha)</a:t>
            </a:r>
          </a:p>
        </p:txBody>
      </p:sp>
      <p:pic>
        <p:nvPicPr>
          <p:cNvPr id="9" name="Imagen 8">
            <a:extLst>
              <a:ext uri="{FF2B5EF4-FFF2-40B4-BE49-F238E27FC236}">
                <a16:creationId xmlns:a16="http://schemas.microsoft.com/office/drawing/2014/main" id="{6A67F5E7-26FF-44BD-B03D-A6332516D0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7904" y="1340768"/>
            <a:ext cx="5003158" cy="3653066"/>
          </a:xfrm>
          <a:prstGeom prst="rect">
            <a:avLst/>
          </a:prstGeom>
          <a:ln>
            <a:noFill/>
          </a:ln>
          <a:effectLst>
            <a:outerShdw blurRad="190500" algn="tl" rotWithShape="0">
              <a:srgbClr val="000000">
                <a:alpha val="70000"/>
              </a:srgbClr>
            </a:outerShdw>
          </a:effectLst>
        </p:spPr>
      </p:pic>
      <p:sp>
        <p:nvSpPr>
          <p:cNvPr id="10" name="CuadroTexto 9">
            <a:extLst>
              <a:ext uri="{FF2B5EF4-FFF2-40B4-BE49-F238E27FC236}">
                <a16:creationId xmlns:a16="http://schemas.microsoft.com/office/drawing/2014/main" id="{C5FED0DF-1973-4718-B492-8406D3C3C914}"/>
              </a:ext>
            </a:extLst>
          </p:cNvPr>
          <p:cNvSpPr txBox="1"/>
          <p:nvPr/>
        </p:nvSpPr>
        <p:spPr>
          <a:xfrm>
            <a:off x="390591" y="1769882"/>
            <a:ext cx="3072584" cy="1384995"/>
          </a:xfrm>
          <a:prstGeom prst="rect">
            <a:avLst/>
          </a:prstGeom>
          <a:noFill/>
        </p:spPr>
        <p:txBody>
          <a:bodyPr wrap="square" rtlCol="0">
            <a:spAutoFit/>
          </a:bodyPr>
          <a:lstStyle/>
          <a:p>
            <a:pPr marL="285750" indent="-285750">
              <a:buFont typeface="Wingdings" panose="05000000000000000000" pitchFamily="2" charset="2"/>
              <a:buChar char="§"/>
            </a:pPr>
            <a:r>
              <a:rPr lang="es-PE" sz="1400" dirty="0">
                <a:solidFill>
                  <a:srgbClr val="1F7B91"/>
                </a:solidFill>
                <a:latin typeface="Arial Narrow" panose="020B0606020202030204" pitchFamily="34" charset="0"/>
              </a:rPr>
              <a:t>Mosaico de fotografías aéreas     (resolución 5 cm.)</a:t>
            </a:r>
          </a:p>
          <a:p>
            <a:pPr marL="285750" indent="-285750">
              <a:buFont typeface="Wingdings" panose="05000000000000000000" pitchFamily="2" charset="2"/>
              <a:buChar char="§"/>
            </a:pPr>
            <a:r>
              <a:rPr lang="es-PE" sz="1400" dirty="0">
                <a:solidFill>
                  <a:srgbClr val="1F7B91"/>
                </a:solidFill>
                <a:latin typeface="Arial Narrow" panose="020B0606020202030204" pitchFamily="34" charset="0"/>
              </a:rPr>
              <a:t>Modelo de elevación digital (DSM)</a:t>
            </a:r>
          </a:p>
          <a:p>
            <a:pPr marL="285750" indent="-285750">
              <a:buFont typeface="Wingdings" panose="05000000000000000000" pitchFamily="2" charset="2"/>
              <a:buChar char="§"/>
            </a:pPr>
            <a:r>
              <a:rPr lang="es-PE" sz="1400" dirty="0">
                <a:solidFill>
                  <a:srgbClr val="1F7B91"/>
                </a:solidFill>
                <a:latin typeface="Arial Narrow" panose="020B0606020202030204" pitchFamily="34" charset="0"/>
              </a:rPr>
              <a:t>Curvas de nivel (c/metro)</a:t>
            </a:r>
          </a:p>
          <a:p>
            <a:pPr marL="285750" indent="-285750">
              <a:buFont typeface="Wingdings" panose="05000000000000000000" pitchFamily="2" charset="2"/>
              <a:buChar char="§"/>
            </a:pPr>
            <a:r>
              <a:rPr lang="es-PE" sz="1400" dirty="0">
                <a:solidFill>
                  <a:srgbClr val="1F7B91"/>
                </a:solidFill>
                <a:latin typeface="Arial Narrow" panose="020B0606020202030204" pitchFamily="34" charset="0"/>
              </a:rPr>
              <a:t>Modelo de relieve 3D</a:t>
            </a:r>
          </a:p>
          <a:p>
            <a:pPr marL="285750" indent="-285750">
              <a:buFont typeface="Wingdings" panose="05000000000000000000" pitchFamily="2" charset="2"/>
              <a:buChar char="§"/>
            </a:pPr>
            <a:r>
              <a:rPr lang="es-PE" sz="1400" dirty="0">
                <a:solidFill>
                  <a:srgbClr val="1F7B91"/>
                </a:solidFill>
                <a:latin typeface="Arial Narrow" panose="020B0606020202030204" pitchFamily="34" charset="0"/>
              </a:rPr>
              <a:t>Video del vuelo</a:t>
            </a:r>
          </a:p>
        </p:txBody>
      </p:sp>
      <p:sp>
        <p:nvSpPr>
          <p:cNvPr id="11" name="Rectángulo 10">
            <a:extLst>
              <a:ext uri="{FF2B5EF4-FFF2-40B4-BE49-F238E27FC236}">
                <a16:creationId xmlns:a16="http://schemas.microsoft.com/office/drawing/2014/main" id="{234C756F-033D-401F-8DF3-C8A2779FDA93}"/>
              </a:ext>
            </a:extLst>
          </p:cNvPr>
          <p:cNvSpPr/>
          <p:nvPr/>
        </p:nvSpPr>
        <p:spPr>
          <a:xfrm>
            <a:off x="373851" y="1169044"/>
            <a:ext cx="2758323" cy="470731"/>
          </a:xfrm>
          <a:prstGeom prst="rect">
            <a:avLst/>
          </a:prstGeom>
          <a:solidFill>
            <a:srgbClr val="1F7B9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dirty="0"/>
              <a:t>PRODUCTOS GENERADOS</a:t>
            </a:r>
          </a:p>
        </p:txBody>
      </p:sp>
      <p:sp>
        <p:nvSpPr>
          <p:cNvPr id="12" name="Rectángulo 11">
            <a:extLst>
              <a:ext uri="{FF2B5EF4-FFF2-40B4-BE49-F238E27FC236}">
                <a16:creationId xmlns:a16="http://schemas.microsoft.com/office/drawing/2014/main" id="{103A28B5-01AE-4BDA-9799-6ABED81EF7C7}"/>
              </a:ext>
            </a:extLst>
          </p:cNvPr>
          <p:cNvSpPr/>
          <p:nvPr/>
        </p:nvSpPr>
        <p:spPr>
          <a:xfrm>
            <a:off x="390591" y="3284984"/>
            <a:ext cx="2880320" cy="542739"/>
          </a:xfrm>
          <a:prstGeom prst="rect">
            <a:avLst/>
          </a:prstGeom>
          <a:solidFill>
            <a:srgbClr val="1F7B9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dirty="0"/>
              <a:t>ÁMBITOS TRABAJADOS (SECTORES)</a:t>
            </a:r>
          </a:p>
        </p:txBody>
      </p:sp>
      <p:sp>
        <p:nvSpPr>
          <p:cNvPr id="13" name="CuadroTexto 12">
            <a:extLst>
              <a:ext uri="{FF2B5EF4-FFF2-40B4-BE49-F238E27FC236}">
                <a16:creationId xmlns:a16="http://schemas.microsoft.com/office/drawing/2014/main" id="{9C30CBA3-1027-4EA8-A605-86ECA9B687B5}"/>
              </a:ext>
            </a:extLst>
          </p:cNvPr>
          <p:cNvSpPr txBox="1"/>
          <p:nvPr/>
        </p:nvSpPr>
        <p:spPr>
          <a:xfrm>
            <a:off x="432938" y="3913314"/>
            <a:ext cx="2189875" cy="1815882"/>
          </a:xfrm>
          <a:prstGeom prst="rect">
            <a:avLst/>
          </a:prstGeom>
          <a:noFill/>
        </p:spPr>
        <p:txBody>
          <a:bodyPr wrap="square" rtlCol="0">
            <a:spAutoFit/>
          </a:bodyPr>
          <a:lstStyle>
            <a:defPPr>
              <a:defRPr lang="es-ES"/>
            </a:defPPr>
            <a:lvl1pPr marL="285750" indent="-285750">
              <a:buFont typeface="Wingdings" panose="05000000000000000000" pitchFamily="2" charset="2"/>
              <a:buChar char="§"/>
              <a:defRPr sz="1400">
                <a:solidFill>
                  <a:srgbClr val="1F7B91"/>
                </a:solidFill>
                <a:latin typeface="Arial Narrow" panose="020B0606020202030204" pitchFamily="34" charset="0"/>
              </a:defRPr>
            </a:lvl1pPr>
          </a:lstStyle>
          <a:p>
            <a:r>
              <a:rPr lang="es-PE" dirty="0"/>
              <a:t>Apurímac</a:t>
            </a:r>
          </a:p>
          <a:p>
            <a:r>
              <a:rPr lang="es-PE" dirty="0"/>
              <a:t>Huánuco</a:t>
            </a:r>
          </a:p>
          <a:p>
            <a:r>
              <a:rPr lang="es-PE" dirty="0"/>
              <a:t>Ica</a:t>
            </a:r>
          </a:p>
          <a:p>
            <a:r>
              <a:rPr lang="es-PE" dirty="0"/>
              <a:t>Lima</a:t>
            </a:r>
          </a:p>
          <a:p>
            <a:r>
              <a:rPr lang="es-PE" dirty="0"/>
              <a:t>Madre de Dios</a:t>
            </a:r>
          </a:p>
          <a:p>
            <a:r>
              <a:rPr lang="es-PE" dirty="0"/>
              <a:t>Piura</a:t>
            </a:r>
          </a:p>
          <a:p>
            <a:r>
              <a:rPr lang="es-PE" dirty="0"/>
              <a:t>Tumbes</a:t>
            </a:r>
          </a:p>
          <a:p>
            <a:r>
              <a:rPr lang="es-PE" dirty="0"/>
              <a:t>Puno</a:t>
            </a:r>
          </a:p>
        </p:txBody>
      </p:sp>
      <p:sp>
        <p:nvSpPr>
          <p:cNvPr id="2" name="Rectángulo 1">
            <a:extLst>
              <a:ext uri="{FF2B5EF4-FFF2-40B4-BE49-F238E27FC236}">
                <a16:creationId xmlns:a16="http://schemas.microsoft.com/office/drawing/2014/main" id="{3FEACF1C-5A1F-4489-A908-5F8DA93826DA}"/>
              </a:ext>
            </a:extLst>
          </p:cNvPr>
          <p:cNvSpPr/>
          <p:nvPr/>
        </p:nvSpPr>
        <p:spPr>
          <a:xfrm>
            <a:off x="3622367" y="5224844"/>
            <a:ext cx="5174232" cy="615553"/>
          </a:xfrm>
          <a:prstGeom prst="rect">
            <a:avLst/>
          </a:prstGeom>
        </p:spPr>
        <p:txBody>
          <a:bodyPr wrap="square">
            <a:spAutoFit/>
          </a:bodyPr>
          <a:lstStyle/>
          <a:p>
            <a:pPr algn="just"/>
            <a:r>
              <a:rPr lang="es-PE" sz="1700" i="1" dirty="0">
                <a:latin typeface="Arial Narrow" panose="020B0606020202030204" pitchFamily="34" charset="0"/>
              </a:rPr>
              <a:t>Recubrimiento de información obtenida mediante RPAS: </a:t>
            </a:r>
          </a:p>
          <a:p>
            <a:pPr algn="ctr"/>
            <a:r>
              <a:rPr lang="es-PE" sz="1700" b="1" i="1" dirty="0">
                <a:latin typeface="Arial Narrow" panose="020B0606020202030204" pitchFamily="34" charset="0"/>
              </a:rPr>
              <a:t>5 000 HA</a:t>
            </a:r>
            <a:r>
              <a:rPr lang="es-PE" sz="1700" i="1" dirty="0">
                <a:latin typeface="Arial Narrow" panose="020B0606020202030204" pitchFamily="34" charset="0"/>
              </a:rPr>
              <a:t>. aprox.</a:t>
            </a:r>
          </a:p>
        </p:txBody>
      </p:sp>
    </p:spTree>
    <p:extLst>
      <p:ext uri="{BB962C8B-B14F-4D97-AF65-F5344CB8AC3E}">
        <p14:creationId xmlns:p14="http://schemas.microsoft.com/office/powerpoint/2010/main" val="35985088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p:cNvPicPr>
            <a:picLocks noChangeAspect="1"/>
          </p:cNvPicPr>
          <p:nvPr/>
        </p:nvPicPr>
        <p:blipFill rotWithShape="1">
          <a:blip r:embed="rId2" cstate="print">
            <a:extLst>
              <a:ext uri="{28A0092B-C50C-407E-A947-70E740481C1C}">
                <a14:useLocalDpi xmlns:a14="http://schemas.microsoft.com/office/drawing/2010/main" val="0"/>
              </a:ext>
            </a:extLst>
          </a:blip>
          <a:srcRect l="2090" t="2451" r="1583" b="981"/>
          <a:stretch/>
        </p:blipFill>
        <p:spPr>
          <a:xfrm>
            <a:off x="2195736" y="1700808"/>
            <a:ext cx="1071737" cy="1646171"/>
          </a:xfrm>
          <a:prstGeom prst="rect">
            <a:avLst/>
          </a:prstGeom>
          <a:ln>
            <a:noFill/>
          </a:ln>
          <a:effectLst>
            <a:reflection blurRad="12700" endPos="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7" name="Rectángulo 6"/>
          <p:cNvSpPr/>
          <p:nvPr/>
        </p:nvSpPr>
        <p:spPr>
          <a:xfrm>
            <a:off x="256112" y="650137"/>
            <a:ext cx="7560840" cy="369332"/>
          </a:xfrm>
          <a:prstGeom prst="rect">
            <a:avLst/>
          </a:prstGeom>
        </p:spPr>
        <p:txBody>
          <a:bodyPr wrap="square">
            <a:spAutoFit/>
          </a:bodyPr>
          <a:lstStyle/>
          <a:p>
            <a:r>
              <a:rPr lang="es-PE" b="1" dirty="0">
                <a:solidFill>
                  <a:srgbClr val="1F7B91"/>
                </a:solidFill>
                <a:latin typeface="Arial" panose="020B0604020202020204" pitchFamily="34" charset="0"/>
                <a:cs typeface="Arial" panose="020B0604020202020204" pitchFamily="34" charset="0"/>
              </a:rPr>
              <a:t>ESCENARIOS DE RIESGOS</a:t>
            </a:r>
          </a:p>
        </p:txBody>
      </p:sp>
      <p:pic>
        <p:nvPicPr>
          <p:cNvPr id="18" name="Imagen 17"/>
          <p:cNvPicPr>
            <a:picLocks noChangeAspect="1"/>
          </p:cNvPicPr>
          <p:nvPr/>
        </p:nvPicPr>
        <p:blipFill rotWithShape="1">
          <a:blip r:embed="rId3" cstate="print">
            <a:extLst>
              <a:ext uri="{28A0092B-C50C-407E-A947-70E740481C1C}">
                <a14:useLocalDpi xmlns:a14="http://schemas.microsoft.com/office/drawing/2010/main" val="0"/>
              </a:ext>
            </a:extLst>
          </a:blip>
          <a:srcRect l="2181" t="2424" r="2101" b="1212"/>
          <a:stretch/>
        </p:blipFill>
        <p:spPr>
          <a:xfrm>
            <a:off x="659342" y="1726880"/>
            <a:ext cx="1053669" cy="1669581"/>
          </a:xfrm>
          <a:prstGeom prst="rect">
            <a:avLst/>
          </a:prstGeom>
          <a:ln>
            <a:noFill/>
          </a:ln>
          <a:effectLst>
            <a:reflection blurRad="12700" endPos="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0" name="Imagen 19"/>
          <p:cNvPicPr>
            <a:picLocks noChangeAspect="1"/>
          </p:cNvPicPr>
          <p:nvPr/>
        </p:nvPicPr>
        <p:blipFill rotWithShape="1">
          <a:blip r:embed="rId4" cstate="print">
            <a:extLst>
              <a:ext uri="{28A0092B-C50C-407E-A947-70E740481C1C}">
                <a14:useLocalDpi xmlns:a14="http://schemas.microsoft.com/office/drawing/2010/main" val="0"/>
              </a:ext>
            </a:extLst>
          </a:blip>
          <a:srcRect l="1971" t="2451" r="1564" b="1079"/>
          <a:stretch/>
        </p:blipFill>
        <p:spPr>
          <a:xfrm>
            <a:off x="1426723" y="2016987"/>
            <a:ext cx="1147747" cy="1643089"/>
          </a:xfrm>
          <a:prstGeom prst="rect">
            <a:avLst/>
          </a:prstGeom>
          <a:ln>
            <a:noFill/>
          </a:ln>
          <a:effectLst>
            <a:reflection blurRad="12700" endPos="0" dist="5000" dir="5400000" sy="-100000" algn="bl" rotWithShape="0"/>
          </a:effectLst>
          <a:scene3d>
            <a:camera prst="perspectiveContrastingLeftFacing">
              <a:rot lat="300000" lon="19800000" rev="0"/>
            </a:camera>
            <a:lightRig rig="threePt" dir="t">
              <a:rot lat="0" lon="0" rev="2700000"/>
            </a:lightRig>
          </a:scene3d>
          <a:sp3d>
            <a:bevelT w="63500" h="50800"/>
          </a:sp3d>
        </p:spPr>
      </p:pic>
      <p:graphicFrame>
        <p:nvGraphicFramePr>
          <p:cNvPr id="9" name="Tabla 8">
            <a:extLst>
              <a:ext uri="{FF2B5EF4-FFF2-40B4-BE49-F238E27FC236}">
                <a16:creationId xmlns:a16="http://schemas.microsoft.com/office/drawing/2014/main" id="{CDCCE346-9175-4400-8053-FD87F40B5BC7}"/>
              </a:ext>
            </a:extLst>
          </p:cNvPr>
          <p:cNvGraphicFramePr>
            <a:graphicFrameLocks noGrp="1"/>
          </p:cNvGraphicFramePr>
          <p:nvPr>
            <p:extLst/>
          </p:nvPr>
        </p:nvGraphicFramePr>
        <p:xfrm>
          <a:off x="4040933" y="834803"/>
          <a:ext cx="4518518" cy="4901664"/>
        </p:xfrm>
        <a:graphic>
          <a:graphicData uri="http://schemas.openxmlformats.org/drawingml/2006/table">
            <a:tbl>
              <a:tblPr firstRow="1" bandRow="1">
                <a:tableStyleId>{5C22544A-7EE6-4342-B048-85BDC9FD1C3A}</a:tableStyleId>
              </a:tblPr>
              <a:tblGrid>
                <a:gridCol w="2358278">
                  <a:extLst>
                    <a:ext uri="{9D8B030D-6E8A-4147-A177-3AD203B41FA5}">
                      <a16:colId xmlns:a16="http://schemas.microsoft.com/office/drawing/2014/main" val="20000"/>
                    </a:ext>
                  </a:extLst>
                </a:gridCol>
                <a:gridCol w="936104">
                  <a:extLst>
                    <a:ext uri="{9D8B030D-6E8A-4147-A177-3AD203B41FA5}">
                      <a16:colId xmlns:a16="http://schemas.microsoft.com/office/drawing/2014/main" val="20001"/>
                    </a:ext>
                  </a:extLst>
                </a:gridCol>
                <a:gridCol w="1224136">
                  <a:extLst>
                    <a:ext uri="{9D8B030D-6E8A-4147-A177-3AD203B41FA5}">
                      <a16:colId xmlns:a16="http://schemas.microsoft.com/office/drawing/2014/main" val="20002"/>
                    </a:ext>
                  </a:extLst>
                </a:gridCol>
              </a:tblGrid>
              <a:tr h="355064">
                <a:tc>
                  <a:txBody>
                    <a:bodyPr/>
                    <a:lstStyle/>
                    <a:p>
                      <a:pPr algn="ctr"/>
                      <a:r>
                        <a:rPr lang="es-ES" sz="1100" dirty="0">
                          <a:latin typeface="Arial" panose="020B0604020202020204" pitchFamily="34" charset="0"/>
                          <a:cs typeface="Arial" panose="020B0604020202020204" pitchFamily="34" charset="0"/>
                        </a:rPr>
                        <a:t>ESCENARIO DE RIESGO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7B91"/>
                    </a:solidFill>
                  </a:tcPr>
                </a:tc>
                <a:tc>
                  <a:txBody>
                    <a:bodyPr/>
                    <a:lstStyle/>
                    <a:p>
                      <a:pPr algn="ctr"/>
                      <a:r>
                        <a:rPr lang="es-ES" sz="1100" dirty="0">
                          <a:latin typeface="Arial" panose="020B0604020202020204" pitchFamily="34" charset="0"/>
                          <a:cs typeface="Arial" panose="020B0604020202020204" pitchFamily="34" charset="0"/>
                        </a:rPr>
                        <a:t>CANTIDAD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7B91"/>
                    </a:solidFill>
                  </a:tcPr>
                </a:tc>
                <a:tc>
                  <a:txBody>
                    <a:bodyPr/>
                    <a:lstStyle/>
                    <a:p>
                      <a:pPr algn="ctr"/>
                      <a:r>
                        <a:rPr lang="es-ES" sz="1100" dirty="0">
                          <a:latin typeface="Arial" panose="020B0604020202020204" pitchFamily="34" charset="0"/>
                          <a:cs typeface="Arial" panose="020B0604020202020204" pitchFamily="34" charset="0"/>
                        </a:rPr>
                        <a:t>PERIODO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7B91"/>
                    </a:solidFill>
                  </a:tcPr>
                </a:tc>
                <a:extLst>
                  <a:ext uri="{0D108BD9-81ED-4DB2-BD59-A6C34878D82A}">
                    <a16:rowId xmlns:a16="http://schemas.microsoft.com/office/drawing/2014/main" val="10000"/>
                  </a:ext>
                </a:extLst>
              </a:tr>
              <a:tr h="370840">
                <a:tc>
                  <a:txBody>
                    <a:bodyPr/>
                    <a:lstStyle/>
                    <a:p>
                      <a:r>
                        <a:rPr lang="es-ES" sz="1100" dirty="0">
                          <a:latin typeface="Arial" panose="020B0604020202020204" pitchFamily="34" charset="0"/>
                          <a:cs typeface="Arial" panose="020B0604020202020204" pitchFamily="34" charset="0"/>
                        </a:rPr>
                        <a:t>Heladas y </a:t>
                      </a:r>
                      <a:r>
                        <a:rPr lang="es-ES" sz="1100" dirty="0" err="1">
                          <a:latin typeface="Arial" panose="020B0604020202020204" pitchFamily="34" charset="0"/>
                          <a:cs typeface="Arial" panose="020B0604020202020204" pitchFamily="34" charset="0"/>
                        </a:rPr>
                        <a:t>Friaje</a:t>
                      </a:r>
                      <a:r>
                        <a:rPr lang="es-ES" sz="1100" dirty="0">
                          <a:latin typeface="Arial" panose="020B0604020202020204" pitchFamily="34" charset="0"/>
                          <a:cs typeface="Arial" panose="020B0604020202020204" pitchFamily="34" charset="0"/>
                        </a:rPr>
                        <a:t> en el Marco del Plan Multisectorial 2018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s-ES" sz="1100" dirty="0">
                          <a:latin typeface="Arial" panose="020B0604020202020204" pitchFamily="34" charset="0"/>
                          <a:cs typeface="Arial" panose="020B0604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s-ES" sz="1100" dirty="0">
                          <a:latin typeface="Arial" panose="020B0604020202020204" pitchFamily="34" charset="0"/>
                          <a:cs typeface="Arial" panose="020B0604020202020204" pitchFamily="34" charset="0"/>
                        </a:rPr>
                        <a:t>2017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370840">
                <a:tc>
                  <a:txBody>
                    <a:bodyPr/>
                    <a:lstStyle/>
                    <a:p>
                      <a:r>
                        <a:rPr lang="es-ES" sz="1100" dirty="0">
                          <a:latin typeface="Arial" panose="020B0604020202020204" pitchFamily="34" charset="0"/>
                          <a:cs typeface="Arial" panose="020B0604020202020204" pitchFamily="34" charset="0"/>
                        </a:rPr>
                        <a:t>Temporada</a:t>
                      </a:r>
                      <a:r>
                        <a:rPr lang="es-ES" sz="1100" baseline="0" dirty="0">
                          <a:latin typeface="Arial" panose="020B0604020202020204" pitchFamily="34" charset="0"/>
                          <a:cs typeface="Arial" panose="020B0604020202020204" pitchFamily="34" charset="0"/>
                        </a:rPr>
                        <a:t> de lluvias</a:t>
                      </a:r>
                      <a:endParaRPr lang="es-ES" sz="11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s-ES" sz="1100" dirty="0">
                          <a:latin typeface="Arial" panose="020B0604020202020204" pitchFamily="34" charset="0"/>
                          <a:cs typeface="Arial" panose="020B0604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s-ES" sz="1100" dirty="0">
                          <a:latin typeface="Arial" panose="020B0604020202020204" pitchFamily="34" charset="0"/>
                          <a:cs typeface="Arial" panose="020B0604020202020204" pitchFamily="34" charset="0"/>
                        </a:rPr>
                        <a:t>2017-2018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370840">
                <a:tc>
                  <a:txBody>
                    <a:bodyPr/>
                    <a:lstStyle/>
                    <a:p>
                      <a:r>
                        <a:rPr lang="es-ES" sz="1100" dirty="0">
                          <a:latin typeface="Arial" panose="020B0604020202020204" pitchFamily="34" charset="0"/>
                          <a:cs typeface="Arial" panose="020B0604020202020204" pitchFamily="34" charset="0"/>
                        </a:rPr>
                        <a:t>Temporada de lluvias (pronóstico trimestral)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s-ES" sz="1100" dirty="0">
                          <a:latin typeface="Arial" panose="020B0604020202020204" pitchFamily="34" charset="0"/>
                          <a:cs typeface="Arial" panose="020B0604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s-ES" sz="1100" dirty="0">
                          <a:latin typeface="Arial" panose="020B0604020202020204" pitchFamily="34" charset="0"/>
                          <a:cs typeface="Arial" panose="020B0604020202020204" pitchFamily="34" charset="0"/>
                        </a:rPr>
                        <a:t>Octubre 2017 a Junio 2018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370840">
                <a:tc>
                  <a:txBody>
                    <a:bodyPr/>
                    <a:lstStyle/>
                    <a:p>
                      <a:r>
                        <a:rPr lang="es-ES" sz="1100" dirty="0">
                          <a:latin typeface="Arial" panose="020B0604020202020204" pitchFamily="34" charset="0"/>
                          <a:cs typeface="Arial" panose="020B0604020202020204" pitchFamily="34" charset="0"/>
                        </a:rPr>
                        <a:t>Bajas temperaturas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s-ES" sz="1100" dirty="0">
                          <a:latin typeface="Arial" panose="020B0604020202020204" pitchFamily="34" charset="0"/>
                          <a:cs typeface="Arial" panose="020B0604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s-ES" sz="1100" dirty="0">
                          <a:latin typeface="Arial" panose="020B0604020202020204" pitchFamily="34" charset="0"/>
                          <a:cs typeface="Arial" panose="020B0604020202020204" pitchFamily="34" charset="0"/>
                        </a:rPr>
                        <a:t>Mayo a Julio 2017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370840">
                <a:tc>
                  <a:txBody>
                    <a:bodyPr/>
                    <a:lstStyle/>
                    <a:p>
                      <a:r>
                        <a:rPr lang="es-ES" sz="1100" dirty="0">
                          <a:latin typeface="Arial" panose="020B0604020202020204" pitchFamily="34" charset="0"/>
                          <a:cs typeface="Arial" panose="020B0604020202020204" pitchFamily="34" charset="0"/>
                        </a:rPr>
                        <a:t>Sismo y Tsunami para Lima Metropolitana y Callao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s-ES" sz="1100" dirty="0">
                          <a:latin typeface="Arial" panose="020B0604020202020204" pitchFamily="34" charset="0"/>
                          <a:cs typeface="Arial" panose="020B0604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s-ES" sz="1100" dirty="0">
                          <a:latin typeface="Arial" panose="020B0604020202020204" pitchFamily="34" charset="0"/>
                          <a:cs typeface="Arial" panose="020B0604020202020204" pitchFamily="34" charset="0"/>
                        </a:rPr>
                        <a:t>2017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r h="370840">
                <a:tc>
                  <a:txBody>
                    <a:bodyPr/>
                    <a:lstStyle/>
                    <a:p>
                      <a:r>
                        <a:rPr lang="es-ES" sz="1100" dirty="0">
                          <a:latin typeface="Arial" panose="020B0604020202020204" pitchFamily="34" charset="0"/>
                          <a:cs typeface="Arial" panose="020B0604020202020204" pitchFamily="34" charset="0"/>
                        </a:rPr>
                        <a:t>Sismo y Tsunami para ámbito de Costa Verde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s-ES" sz="1100" dirty="0">
                          <a:latin typeface="Arial" panose="020B0604020202020204" pitchFamily="34" charset="0"/>
                          <a:cs typeface="Arial" panose="020B0604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s-ES" sz="1100" dirty="0">
                          <a:latin typeface="Arial" panose="020B0604020202020204" pitchFamily="34" charset="0"/>
                          <a:cs typeface="Arial" panose="020B0604020202020204" pitchFamily="34" charset="0"/>
                        </a:rPr>
                        <a:t>2017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r h="370840">
                <a:tc>
                  <a:txBody>
                    <a:bodyPr/>
                    <a:lstStyle/>
                    <a:p>
                      <a:r>
                        <a:rPr lang="es-ES" sz="1100" dirty="0">
                          <a:latin typeface="Arial" panose="020B0604020202020204" pitchFamily="34" charset="0"/>
                          <a:cs typeface="Arial" panose="020B0604020202020204" pitchFamily="34" charset="0"/>
                        </a:rPr>
                        <a:t>Temporada de lluvias en sierra y selva 2017-2018</a:t>
                      </a:r>
                    </a:p>
                    <a:p>
                      <a:r>
                        <a:rPr lang="es-ES" sz="1100" dirty="0">
                          <a:latin typeface="Arial" panose="020B0604020202020204" pitchFamily="34" charset="0"/>
                          <a:cs typeface="Arial" panose="020B0604020202020204" pitchFamily="34" charset="0"/>
                        </a:rPr>
                        <a:t>(según avisos Meteorológicos)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s-ES" sz="1100" dirty="0">
                          <a:latin typeface="Arial" panose="020B0604020202020204" pitchFamily="34" charset="0"/>
                          <a:cs typeface="Arial" panose="020B0604020202020204" pitchFamily="34"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s-ES" sz="1100" dirty="0">
                          <a:latin typeface="Arial" panose="020B0604020202020204" pitchFamily="34" charset="0"/>
                          <a:cs typeface="Arial" panose="020B0604020202020204" pitchFamily="34" charset="0"/>
                        </a:rPr>
                        <a:t>Noviembre a diciembre 2017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7"/>
                  </a:ext>
                </a:extLst>
              </a:tr>
              <a:tr h="370840">
                <a:tc>
                  <a:txBody>
                    <a:bodyPr/>
                    <a:lstStyle/>
                    <a:p>
                      <a:r>
                        <a:rPr lang="es-ES" sz="1100" dirty="0">
                          <a:latin typeface="Arial" panose="020B0604020202020204" pitchFamily="34" charset="0"/>
                          <a:cs typeface="Arial" panose="020B0604020202020204" pitchFamily="34" charset="0"/>
                        </a:rPr>
                        <a:t>Temporada</a:t>
                      </a:r>
                      <a:r>
                        <a:rPr lang="es-ES" sz="1100" baseline="0" dirty="0">
                          <a:latin typeface="Arial" panose="020B0604020202020204" pitchFamily="34" charset="0"/>
                          <a:cs typeface="Arial" panose="020B0604020202020204" pitchFamily="34" charset="0"/>
                        </a:rPr>
                        <a:t> de lluvias 2016 - 2017</a:t>
                      </a:r>
                    </a:p>
                    <a:p>
                      <a:r>
                        <a:rPr lang="es-ES" sz="1100" dirty="0">
                          <a:latin typeface="Arial" panose="020B0604020202020204" pitchFamily="34" charset="0"/>
                          <a:cs typeface="Arial" panose="020B0604020202020204" pitchFamily="34" charset="0"/>
                        </a:rPr>
                        <a:t>(según avisos Meteorológicos)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s-ES" sz="1100" dirty="0">
                          <a:latin typeface="Arial" panose="020B0604020202020204" pitchFamily="34" charset="0"/>
                          <a:cs typeface="Arial" panose="020B0604020202020204" pitchFamily="34" charset="0"/>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s-ES" sz="1100" dirty="0">
                          <a:latin typeface="Arial" panose="020B0604020202020204" pitchFamily="34" charset="0"/>
                          <a:cs typeface="Arial" panose="020B0604020202020204" pitchFamily="34" charset="0"/>
                        </a:rPr>
                        <a:t>Enero a abril 2017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8"/>
                  </a:ext>
                </a:extLst>
              </a:tr>
              <a:tr h="370840">
                <a:tc>
                  <a:txBody>
                    <a:bodyPr/>
                    <a:lstStyle/>
                    <a:p>
                      <a:r>
                        <a:rPr lang="es-ES" sz="1100" dirty="0">
                          <a:latin typeface="Arial" panose="020B0604020202020204" pitchFamily="34" charset="0"/>
                          <a:cs typeface="Arial" panose="020B0604020202020204" pitchFamily="34" charset="0"/>
                        </a:rPr>
                        <a:t>Temporada</a:t>
                      </a:r>
                      <a:r>
                        <a:rPr lang="es-ES" sz="1100" baseline="0" dirty="0">
                          <a:latin typeface="Arial" panose="020B0604020202020204" pitchFamily="34" charset="0"/>
                          <a:cs typeface="Arial" panose="020B0604020202020204" pitchFamily="34" charset="0"/>
                        </a:rPr>
                        <a:t> de lluvias 2017 - 2018</a:t>
                      </a:r>
                    </a:p>
                    <a:p>
                      <a:r>
                        <a:rPr lang="es-ES" sz="1100" dirty="0">
                          <a:latin typeface="Arial" panose="020B0604020202020204" pitchFamily="34" charset="0"/>
                          <a:cs typeface="Arial" panose="020B0604020202020204" pitchFamily="34" charset="0"/>
                        </a:rPr>
                        <a:t>(según avisos Meteorológicos)</a:t>
                      </a:r>
                    </a:p>
                    <a:p>
                      <a:endParaRPr lang="es-ES" sz="11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s-ES" sz="1100" dirty="0">
                          <a:latin typeface="Arial" panose="020B0604020202020204" pitchFamily="34" charset="0"/>
                          <a:cs typeface="Arial" panose="020B0604020202020204" pitchFamily="34" charset="0"/>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s-ES" sz="1100" dirty="0">
                          <a:latin typeface="Arial" panose="020B0604020202020204" pitchFamily="34" charset="0"/>
                          <a:cs typeface="Arial" panose="020B0604020202020204" pitchFamily="34" charset="0"/>
                        </a:rPr>
                        <a:t>Enero a Abril 2018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0795105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dirty="0">
                          <a:latin typeface="Arial" panose="020B0604020202020204" pitchFamily="34" charset="0"/>
                          <a:cs typeface="Arial" panose="020B0604020202020204" pitchFamily="34" charset="0"/>
                        </a:rPr>
                        <a:t>Bajas temperaturas en sierra y selva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s-ES" sz="1100" dirty="0">
                          <a:latin typeface="Arial" panose="020B0604020202020204" pitchFamily="34" charset="0"/>
                          <a:cs typeface="Arial" panose="020B0604020202020204" pitchFamily="34"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s-ES" sz="1100" dirty="0">
                          <a:latin typeface="Arial" panose="020B0604020202020204" pitchFamily="34" charset="0"/>
                          <a:cs typeface="Arial" panose="020B0604020202020204" pitchFamily="34" charset="0"/>
                        </a:rPr>
                        <a:t>Abril a Agosto 2017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9"/>
                  </a:ext>
                </a:extLst>
              </a:tr>
            </a:tbl>
          </a:graphicData>
        </a:graphic>
      </p:graphicFrame>
      <p:sp>
        <p:nvSpPr>
          <p:cNvPr id="11" name="CuadroTexto 10">
            <a:extLst>
              <a:ext uri="{FF2B5EF4-FFF2-40B4-BE49-F238E27FC236}">
                <a16:creationId xmlns:a16="http://schemas.microsoft.com/office/drawing/2014/main" id="{0F33D44E-558D-41BE-BF48-5EF57000D87C}"/>
              </a:ext>
            </a:extLst>
          </p:cNvPr>
          <p:cNvSpPr txBox="1"/>
          <p:nvPr/>
        </p:nvSpPr>
        <p:spPr>
          <a:xfrm>
            <a:off x="4036532" y="5823142"/>
            <a:ext cx="4680520" cy="400110"/>
          </a:xfrm>
          <a:prstGeom prst="rect">
            <a:avLst/>
          </a:prstGeom>
          <a:noFill/>
        </p:spPr>
        <p:txBody>
          <a:bodyPr wrap="square" rtlCol="0">
            <a:spAutoFit/>
          </a:bodyPr>
          <a:lstStyle/>
          <a:p>
            <a:r>
              <a:rPr lang="es-PE" sz="1000" dirty="0">
                <a:latin typeface="Arial Narrow" panose="020B0606020202030204" pitchFamily="34" charset="0"/>
              </a:rPr>
              <a:t>Asimismo, se han elaborado Escenarios de Riesgo ante la Temporada de Lluvias (2016-2017 y 2017-2018), de forma diaria, como parte del apoyo que brindamos en el COEN-MINDEF.</a:t>
            </a:r>
          </a:p>
        </p:txBody>
      </p:sp>
      <p:sp>
        <p:nvSpPr>
          <p:cNvPr id="12" name="Título 1">
            <a:extLst>
              <a:ext uri="{FF2B5EF4-FFF2-40B4-BE49-F238E27FC236}">
                <a16:creationId xmlns:a16="http://schemas.microsoft.com/office/drawing/2014/main" id="{8FF7EDDD-6A59-4E2A-820B-F59F99ED5DBF}"/>
              </a:ext>
            </a:extLst>
          </p:cNvPr>
          <p:cNvSpPr txBox="1">
            <a:spLocks/>
          </p:cNvSpPr>
          <p:nvPr/>
        </p:nvSpPr>
        <p:spPr>
          <a:xfrm>
            <a:off x="490424" y="3732116"/>
            <a:ext cx="3020344" cy="15213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4000" b="1" dirty="0">
                <a:solidFill>
                  <a:srgbClr val="1F7B91"/>
                </a:solidFill>
                <a:latin typeface="Arial" panose="020B0604020202020204" pitchFamily="34" charset="0"/>
                <a:cs typeface="Arial" panose="020B0604020202020204" pitchFamily="34" charset="0"/>
              </a:rPr>
              <a:t>82</a:t>
            </a:r>
          </a:p>
          <a:p>
            <a:pPr algn="ctr"/>
            <a:r>
              <a:rPr lang="es-PE" sz="2000" b="1" dirty="0">
                <a:solidFill>
                  <a:srgbClr val="1F7B91"/>
                </a:solidFill>
                <a:latin typeface="Arial" panose="020B0604020202020204" pitchFamily="34" charset="0"/>
                <a:cs typeface="Arial" panose="020B0604020202020204" pitchFamily="34" charset="0"/>
              </a:rPr>
              <a:t>ESCENARIOS DE RIESGOS</a:t>
            </a:r>
          </a:p>
        </p:txBody>
      </p:sp>
    </p:spTree>
    <p:extLst>
      <p:ext uri="{BB962C8B-B14F-4D97-AF65-F5344CB8AC3E}">
        <p14:creationId xmlns:p14="http://schemas.microsoft.com/office/powerpoint/2010/main" val="4449491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2015\SIGRID Aplicativo levantamiento informacion\sigrid collect\Screenshot_2015-08-08-20-58-29.png">
            <a:extLst>
              <a:ext uri="{FF2B5EF4-FFF2-40B4-BE49-F238E27FC236}">
                <a16:creationId xmlns:a16="http://schemas.microsoft.com/office/drawing/2014/main" id="{A69B9032-7E3F-4950-A2BB-AE7F5C454B9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346" y="1831279"/>
            <a:ext cx="2424751" cy="4310669"/>
          </a:xfrm>
          <a:prstGeom prst="roundRect">
            <a:avLst>
              <a:gd name="adj" fmla="val 8594"/>
            </a:avLst>
          </a:prstGeom>
          <a:solidFill>
            <a:srgbClr val="FFFFFF">
              <a:shade val="85000"/>
            </a:srgbClr>
          </a:solidFill>
          <a:ln>
            <a:noFill/>
          </a:ln>
          <a:effectLst/>
          <a:extLst/>
        </p:spPr>
      </p:pic>
      <p:sp>
        <p:nvSpPr>
          <p:cNvPr id="3" name="1 Elipse">
            <a:extLst>
              <a:ext uri="{FF2B5EF4-FFF2-40B4-BE49-F238E27FC236}">
                <a16:creationId xmlns:a16="http://schemas.microsoft.com/office/drawing/2014/main" id="{7B2E0C8F-A92A-427E-ABCE-73447947CE47}"/>
              </a:ext>
            </a:extLst>
          </p:cNvPr>
          <p:cNvSpPr/>
          <p:nvPr/>
        </p:nvSpPr>
        <p:spPr>
          <a:xfrm>
            <a:off x="385894" y="4297899"/>
            <a:ext cx="768055" cy="752355"/>
          </a:xfrm>
          <a:prstGeom prst="ellipse">
            <a:avLst/>
          </a:prstGeom>
          <a:noFill/>
          <a:ln w="38100">
            <a:solidFill>
              <a:srgbClr val="1F7B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1F7B91"/>
              </a:solidFill>
            </a:endParaRPr>
          </a:p>
        </p:txBody>
      </p:sp>
      <p:pic>
        <p:nvPicPr>
          <p:cNvPr id="4" name="Imagen 3">
            <a:extLst>
              <a:ext uri="{FF2B5EF4-FFF2-40B4-BE49-F238E27FC236}">
                <a16:creationId xmlns:a16="http://schemas.microsoft.com/office/drawing/2014/main" id="{CB945B81-6886-472D-91B4-61929C9349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806" t="21932" r="15067"/>
          <a:stretch/>
        </p:blipFill>
        <p:spPr>
          <a:xfrm>
            <a:off x="3112829" y="2492896"/>
            <a:ext cx="1750069" cy="31942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n 4">
            <a:extLst>
              <a:ext uri="{FF2B5EF4-FFF2-40B4-BE49-F238E27FC236}">
                <a16:creationId xmlns:a16="http://schemas.microsoft.com/office/drawing/2014/main" id="{53DCC208-4AB9-4BFF-90A7-6A998272DB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0835" y="2492896"/>
            <a:ext cx="1744715" cy="31166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n 5">
            <a:extLst>
              <a:ext uri="{FF2B5EF4-FFF2-40B4-BE49-F238E27FC236}">
                <a16:creationId xmlns:a16="http://schemas.microsoft.com/office/drawing/2014/main" id="{DC544D7C-4D7D-4895-ADDD-4C9743AE9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3487" y="2492896"/>
            <a:ext cx="1771223" cy="3137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ángulo 6">
            <a:extLst>
              <a:ext uri="{FF2B5EF4-FFF2-40B4-BE49-F238E27FC236}">
                <a16:creationId xmlns:a16="http://schemas.microsoft.com/office/drawing/2014/main" id="{8D0E32DD-4F03-415F-BC22-25863A302823}"/>
              </a:ext>
            </a:extLst>
          </p:cNvPr>
          <p:cNvSpPr/>
          <p:nvPr/>
        </p:nvSpPr>
        <p:spPr>
          <a:xfrm>
            <a:off x="464009" y="979199"/>
            <a:ext cx="8215981" cy="584775"/>
          </a:xfrm>
          <a:prstGeom prst="rect">
            <a:avLst/>
          </a:prstGeom>
        </p:spPr>
        <p:txBody>
          <a:bodyPr wrap="square">
            <a:spAutoFit/>
          </a:bodyPr>
          <a:lstStyle/>
          <a:p>
            <a:pPr algn="just"/>
            <a:r>
              <a:rPr lang="es-PE" sz="1600" b="1" dirty="0">
                <a:latin typeface="Arial" panose="020B0604020202020204" pitchFamily="34" charset="0"/>
                <a:cs typeface="Arial" panose="020B0604020202020204" pitchFamily="34" charset="0"/>
              </a:rPr>
              <a:t>SIGRID COLLECT</a:t>
            </a:r>
            <a:r>
              <a:rPr lang="es-PE" sz="1600" dirty="0">
                <a:latin typeface="Arial" panose="020B0604020202020204" pitchFamily="34" charset="0"/>
                <a:cs typeface="Arial" panose="020B0604020202020204" pitchFamily="34" charset="0"/>
              </a:rPr>
              <a:t>, Aplicativo para dispositivos móviles que tiene como objetivo recolectar datos en campo e ingresar en tiempo real a la plataforma SIGRID.</a:t>
            </a:r>
          </a:p>
        </p:txBody>
      </p:sp>
      <p:sp>
        <p:nvSpPr>
          <p:cNvPr id="8" name="Marcador de contenido 2">
            <a:extLst>
              <a:ext uri="{FF2B5EF4-FFF2-40B4-BE49-F238E27FC236}">
                <a16:creationId xmlns:a16="http://schemas.microsoft.com/office/drawing/2014/main" id="{0D119325-8E17-41BC-86E5-061CB846699F}"/>
              </a:ext>
            </a:extLst>
          </p:cNvPr>
          <p:cNvSpPr txBox="1">
            <a:spLocks/>
          </p:cNvSpPr>
          <p:nvPr/>
        </p:nvSpPr>
        <p:spPr>
          <a:xfrm>
            <a:off x="262150" y="593484"/>
            <a:ext cx="7451425" cy="38571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27063" lvl="1" indent="-627063" algn="l">
              <a:buClr>
                <a:srgbClr val="1F7B91"/>
              </a:buClr>
            </a:pPr>
            <a:r>
              <a:rPr lang="es-PE" b="1" dirty="0">
                <a:solidFill>
                  <a:srgbClr val="1F7B91"/>
                </a:solidFill>
                <a:latin typeface="Arial" panose="020B0604020202020204" pitchFamily="34" charset="0"/>
                <a:cs typeface="Arial" panose="020B0604020202020204" pitchFamily="34" charset="0"/>
              </a:rPr>
              <a:t>SIGRID COLLECT</a:t>
            </a:r>
          </a:p>
        </p:txBody>
      </p:sp>
    </p:spTree>
    <p:extLst>
      <p:ext uri="{BB962C8B-B14F-4D97-AF65-F5344CB8AC3E}">
        <p14:creationId xmlns:p14="http://schemas.microsoft.com/office/powerpoint/2010/main" val="32622851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482E5448-740B-4A95-8A4E-9E5F0B5AB3DD}"/>
              </a:ext>
            </a:extLst>
          </p:cNvPr>
          <p:cNvSpPr txBox="1">
            <a:spLocks/>
          </p:cNvSpPr>
          <p:nvPr/>
        </p:nvSpPr>
        <p:spPr>
          <a:xfrm>
            <a:off x="1475656" y="2636912"/>
            <a:ext cx="6192688" cy="16561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s-PE" sz="2400" b="1" dirty="0">
                <a:latin typeface="Arial" panose="020B0604020202020204" pitchFamily="34" charset="0"/>
                <a:cs typeface="Arial" panose="020B0604020202020204" pitchFamily="34" charset="0"/>
              </a:rPr>
              <a:t>Sistema de Monitoreo, Seguimiento y Evaluación</a:t>
            </a:r>
          </a:p>
        </p:txBody>
      </p:sp>
    </p:spTree>
    <p:extLst>
      <p:ext uri="{BB962C8B-B14F-4D97-AF65-F5344CB8AC3E}">
        <p14:creationId xmlns:p14="http://schemas.microsoft.com/office/powerpoint/2010/main" val="7576201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760491" y="1213700"/>
            <a:ext cx="7351414" cy="4930892"/>
          </a:xfrm>
          <a:prstGeom prst="rect">
            <a:avLst/>
          </a:prstGeom>
        </p:spPr>
      </p:pic>
      <p:sp>
        <p:nvSpPr>
          <p:cNvPr id="4" name="Rectángulo 3"/>
          <p:cNvSpPr/>
          <p:nvPr/>
        </p:nvSpPr>
        <p:spPr>
          <a:xfrm>
            <a:off x="827584" y="675091"/>
            <a:ext cx="7488832" cy="538609"/>
          </a:xfrm>
          <a:prstGeom prst="rect">
            <a:avLst/>
          </a:prstGeom>
        </p:spPr>
        <p:txBody>
          <a:bodyPr wrap="square">
            <a:spAutoFit/>
          </a:bodyPr>
          <a:lstStyle/>
          <a:p>
            <a:r>
              <a:rPr lang="es-PE" b="1" dirty="0">
                <a:solidFill>
                  <a:srgbClr val="1F7B91"/>
                </a:solidFill>
                <a:latin typeface="Arial" panose="020B0604020202020204" pitchFamily="34" charset="0"/>
                <a:cs typeface="Arial" panose="020B0604020202020204" pitchFamily="34" charset="0"/>
              </a:rPr>
              <a:t>SIMSE: PLATAFORMA INFORMATICA DE INFORMACIÓN</a:t>
            </a:r>
          </a:p>
          <a:p>
            <a:r>
              <a:rPr lang="es-PE" sz="1100" b="1" dirty="0">
                <a:solidFill>
                  <a:schemeClr val="tx1">
                    <a:lumMod val="50000"/>
                    <a:lumOff val="50000"/>
                  </a:schemeClr>
                </a:solidFill>
                <a:latin typeface="Arial" panose="020B0604020202020204" pitchFamily="34" charset="0"/>
                <a:cs typeface="Arial" panose="020B0604020202020204" pitchFamily="34" charset="0"/>
              </a:rPr>
              <a:t>se ubica en la página web del CENEPRED: </a:t>
            </a:r>
            <a:r>
              <a:rPr lang="es-PE" sz="1100" b="1" dirty="0">
                <a:solidFill>
                  <a:schemeClr val="tx1">
                    <a:lumMod val="50000"/>
                    <a:lumOff val="50000"/>
                  </a:schemeClr>
                </a:solidFill>
                <a:latin typeface="Arial" panose="020B0604020202020204" pitchFamily="34" charset="0"/>
                <a:cs typeface="Arial" panose="020B0604020202020204" pitchFamily="34" charset="0"/>
                <a:hlinkClick r:id="rId3"/>
              </a:rPr>
              <a:t>http://dimse.cenepred.gob.pe/simse/</a:t>
            </a:r>
            <a:endParaRPr lang="es-PE" sz="1100" b="1"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6456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Flecha derecha"/>
          <p:cNvSpPr/>
          <p:nvPr/>
        </p:nvSpPr>
        <p:spPr>
          <a:xfrm>
            <a:off x="136477" y="758811"/>
            <a:ext cx="8889535" cy="3517890"/>
          </a:xfrm>
          <a:prstGeom prst="rightArrow">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600">
              <a:latin typeface="Arial" panose="020B0604020202020204" pitchFamily="34" charset="0"/>
              <a:cs typeface="Arial" panose="020B0604020202020204" pitchFamily="34" charset="0"/>
            </a:endParaRPr>
          </a:p>
        </p:txBody>
      </p:sp>
      <p:sp>
        <p:nvSpPr>
          <p:cNvPr id="13" name="12 Rectángulo"/>
          <p:cNvSpPr/>
          <p:nvPr/>
        </p:nvSpPr>
        <p:spPr>
          <a:xfrm>
            <a:off x="213819" y="2244796"/>
            <a:ext cx="2232213" cy="954107"/>
          </a:xfrm>
          <a:prstGeom prst="rect">
            <a:avLst/>
          </a:prstGeom>
          <a:ln w="22225">
            <a:solidFill>
              <a:schemeClr val="accent6"/>
            </a:solidFill>
          </a:ln>
        </p:spPr>
        <p:txBody>
          <a:bodyPr wrap="square">
            <a:spAutoFit/>
          </a:bodyPr>
          <a:lstStyle/>
          <a:p>
            <a:pPr algn="ctr"/>
            <a:r>
              <a:rPr lang="es-PE" sz="1400" b="1" dirty="0">
                <a:latin typeface="Arial" panose="020B0604020202020204" pitchFamily="34" charset="0"/>
                <a:cs typeface="Arial" panose="020B0604020202020204" pitchFamily="34" charset="0"/>
              </a:rPr>
              <a:t>Decenio Internacional para la Reducción de Desastres Naturales DIRDN </a:t>
            </a:r>
          </a:p>
        </p:txBody>
      </p:sp>
      <p:sp>
        <p:nvSpPr>
          <p:cNvPr id="14" name="13 Rectángulo"/>
          <p:cNvSpPr/>
          <p:nvPr/>
        </p:nvSpPr>
        <p:spPr>
          <a:xfrm>
            <a:off x="2537010" y="2244648"/>
            <a:ext cx="2337179" cy="954107"/>
          </a:xfrm>
          <a:prstGeom prst="rect">
            <a:avLst/>
          </a:prstGeom>
          <a:ln w="22225">
            <a:solidFill>
              <a:schemeClr val="accent6"/>
            </a:solidFill>
          </a:ln>
        </p:spPr>
        <p:txBody>
          <a:bodyPr wrap="square">
            <a:spAutoFit/>
          </a:bodyPr>
          <a:lstStyle/>
          <a:p>
            <a:pPr algn="ctr"/>
            <a:r>
              <a:rPr lang="es-PE" sz="1400" b="1" dirty="0">
                <a:latin typeface="Arial" panose="020B0604020202020204" pitchFamily="34" charset="0"/>
                <a:cs typeface="Arial" panose="020B0604020202020204" pitchFamily="34" charset="0"/>
              </a:rPr>
              <a:t>Estrategia Internacional de Reducción de Desastres</a:t>
            </a:r>
          </a:p>
          <a:p>
            <a:pPr algn="ctr"/>
            <a:r>
              <a:rPr lang="es-PE" sz="1400" b="1" dirty="0">
                <a:latin typeface="Arial" panose="020B0604020202020204" pitchFamily="34" charset="0"/>
                <a:cs typeface="Arial" panose="020B0604020202020204" pitchFamily="34" charset="0"/>
              </a:rPr>
              <a:t>EIRD  / ISDR  </a:t>
            </a:r>
          </a:p>
        </p:txBody>
      </p:sp>
      <p:sp>
        <p:nvSpPr>
          <p:cNvPr id="7" name="6 Rectángulo"/>
          <p:cNvSpPr/>
          <p:nvPr/>
        </p:nvSpPr>
        <p:spPr>
          <a:xfrm>
            <a:off x="489751" y="4461263"/>
            <a:ext cx="4357401" cy="1615827"/>
          </a:xfrm>
          <a:prstGeom prst="rect">
            <a:avLst/>
          </a:prstGeom>
          <a:ln w="22225">
            <a:solidFill>
              <a:srgbClr val="1F7B91"/>
            </a:solidFill>
            <a:prstDash val="sysDash"/>
          </a:ln>
        </p:spPr>
        <p:txBody>
          <a:bodyPr wrap="square">
            <a:spAutoFit/>
          </a:bodyPr>
          <a:lstStyle/>
          <a:p>
            <a:pPr algn="just"/>
            <a:r>
              <a:rPr lang="es-PE" sz="1100" b="1" dirty="0">
                <a:solidFill>
                  <a:srgbClr val="1F7B91"/>
                </a:solidFill>
                <a:latin typeface="Arial" panose="020B0604020202020204" pitchFamily="34" charset="0"/>
                <a:cs typeface="Arial" panose="020B0604020202020204" pitchFamily="34" charset="0"/>
              </a:rPr>
              <a:t>Prioridad 1:</a:t>
            </a:r>
            <a:r>
              <a:rPr lang="es-PE" sz="1100" dirty="0">
                <a:solidFill>
                  <a:srgbClr val="1F7B91"/>
                </a:solidFill>
                <a:latin typeface="Arial" panose="020B0604020202020204" pitchFamily="34" charset="0"/>
                <a:cs typeface="Arial" panose="020B0604020202020204" pitchFamily="34" charset="0"/>
              </a:rPr>
              <a:t> </a:t>
            </a:r>
            <a:r>
              <a:rPr lang="es-PE" sz="1100" dirty="0">
                <a:latin typeface="Arial" panose="020B0604020202020204" pitchFamily="34" charset="0"/>
                <a:cs typeface="Arial" panose="020B0604020202020204" pitchFamily="34" charset="0"/>
              </a:rPr>
              <a:t>Garantizar que la RRD sea una prioridad nacional y local con una sólida base institucional para la implementación. </a:t>
            </a:r>
          </a:p>
          <a:p>
            <a:pPr algn="just"/>
            <a:r>
              <a:rPr lang="es-PE" sz="1100" b="1" dirty="0">
                <a:solidFill>
                  <a:srgbClr val="1F7B91"/>
                </a:solidFill>
                <a:latin typeface="Arial" panose="020B0604020202020204" pitchFamily="34" charset="0"/>
                <a:cs typeface="Arial" panose="020B0604020202020204" pitchFamily="34" charset="0"/>
              </a:rPr>
              <a:t>Prioridad 2:</a:t>
            </a:r>
            <a:r>
              <a:rPr lang="es-PE" sz="1100" dirty="0">
                <a:solidFill>
                  <a:srgbClr val="1F7B91"/>
                </a:solidFill>
                <a:latin typeface="Arial" panose="020B0604020202020204" pitchFamily="34" charset="0"/>
                <a:cs typeface="Arial" panose="020B0604020202020204" pitchFamily="34" charset="0"/>
              </a:rPr>
              <a:t> </a:t>
            </a:r>
            <a:r>
              <a:rPr lang="es-PE" sz="1100" dirty="0">
                <a:latin typeface="Arial" panose="020B0604020202020204" pitchFamily="34" charset="0"/>
                <a:cs typeface="Arial" panose="020B0604020202020204" pitchFamily="34" charset="0"/>
              </a:rPr>
              <a:t>Identificar, evaluar y observar de cerca los riesgos de los desastres y mejorar las alertas tempranas </a:t>
            </a:r>
          </a:p>
          <a:p>
            <a:pPr algn="just"/>
            <a:r>
              <a:rPr lang="es-PE" sz="1100" b="1" dirty="0">
                <a:solidFill>
                  <a:srgbClr val="1F7B91"/>
                </a:solidFill>
                <a:latin typeface="Arial" panose="020B0604020202020204" pitchFamily="34" charset="0"/>
                <a:cs typeface="Arial" panose="020B0604020202020204" pitchFamily="34" charset="0"/>
              </a:rPr>
              <a:t>Prioridad 3:</a:t>
            </a:r>
            <a:r>
              <a:rPr lang="es-PE" sz="1100" dirty="0">
                <a:solidFill>
                  <a:srgbClr val="1F7B91"/>
                </a:solidFill>
                <a:latin typeface="Arial" panose="020B0604020202020204" pitchFamily="34" charset="0"/>
                <a:cs typeface="Arial" panose="020B0604020202020204" pitchFamily="34" charset="0"/>
              </a:rPr>
              <a:t> </a:t>
            </a:r>
            <a:r>
              <a:rPr lang="es-PE" sz="1100" dirty="0">
                <a:latin typeface="Arial" panose="020B0604020202020204" pitchFamily="34" charset="0"/>
                <a:cs typeface="Arial" panose="020B0604020202020204" pitchFamily="34" charset="0"/>
              </a:rPr>
              <a:t>Utilizar el conocimiento, la innovación y la educación para crear una cultura de seguridad y </a:t>
            </a:r>
            <a:r>
              <a:rPr lang="es-PE" sz="1100" dirty="0" err="1">
                <a:latin typeface="Arial" panose="020B0604020202020204" pitchFamily="34" charset="0"/>
                <a:cs typeface="Arial" panose="020B0604020202020204" pitchFamily="34" charset="0"/>
              </a:rPr>
              <a:t>resiliencia</a:t>
            </a:r>
            <a:r>
              <a:rPr lang="es-PE" sz="1100" dirty="0">
                <a:latin typeface="Arial" panose="020B0604020202020204" pitchFamily="34" charset="0"/>
                <a:cs typeface="Arial" panose="020B0604020202020204" pitchFamily="34" charset="0"/>
              </a:rPr>
              <a:t> a todo nivel </a:t>
            </a:r>
          </a:p>
          <a:p>
            <a:pPr algn="just"/>
            <a:r>
              <a:rPr lang="es-PE" sz="1100" b="1" dirty="0">
                <a:solidFill>
                  <a:srgbClr val="1F7B91"/>
                </a:solidFill>
                <a:latin typeface="Arial" panose="020B0604020202020204" pitchFamily="34" charset="0"/>
                <a:cs typeface="Arial" panose="020B0604020202020204" pitchFamily="34" charset="0"/>
              </a:rPr>
              <a:t>Prioridad 4:</a:t>
            </a:r>
            <a:r>
              <a:rPr lang="es-PE" sz="1100" dirty="0">
                <a:solidFill>
                  <a:srgbClr val="1F7B91"/>
                </a:solidFill>
                <a:latin typeface="Arial" panose="020B0604020202020204" pitchFamily="34" charset="0"/>
                <a:cs typeface="Arial" panose="020B0604020202020204" pitchFamily="34" charset="0"/>
              </a:rPr>
              <a:t> </a:t>
            </a:r>
            <a:r>
              <a:rPr lang="es-PE" sz="1100" dirty="0">
                <a:latin typeface="Arial" panose="020B0604020202020204" pitchFamily="34" charset="0"/>
                <a:cs typeface="Arial" panose="020B0604020202020204" pitchFamily="34" charset="0"/>
              </a:rPr>
              <a:t>Reducir los factores subyacentes del riesgo </a:t>
            </a:r>
          </a:p>
          <a:p>
            <a:pPr algn="just"/>
            <a:r>
              <a:rPr lang="es-PE" sz="1100" b="1" dirty="0">
                <a:solidFill>
                  <a:srgbClr val="1F7B91"/>
                </a:solidFill>
                <a:latin typeface="Arial" panose="020B0604020202020204" pitchFamily="34" charset="0"/>
                <a:cs typeface="Arial" panose="020B0604020202020204" pitchFamily="34" charset="0"/>
              </a:rPr>
              <a:t>Prioridad 5: </a:t>
            </a:r>
            <a:r>
              <a:rPr lang="es-PE" sz="1100" dirty="0">
                <a:latin typeface="Arial" panose="020B0604020202020204" pitchFamily="34" charset="0"/>
                <a:cs typeface="Arial" panose="020B0604020202020204" pitchFamily="34" charset="0"/>
              </a:rPr>
              <a:t>Fortalecer la preparación en desastres para una respuesta eficaz a todo nivel.</a:t>
            </a:r>
          </a:p>
        </p:txBody>
      </p:sp>
      <p:sp>
        <p:nvSpPr>
          <p:cNvPr id="8" name="7 Rectángulo"/>
          <p:cNvSpPr/>
          <p:nvPr/>
        </p:nvSpPr>
        <p:spPr>
          <a:xfrm>
            <a:off x="5322661" y="4461263"/>
            <a:ext cx="3291909" cy="1615827"/>
          </a:xfrm>
          <a:prstGeom prst="rect">
            <a:avLst/>
          </a:prstGeom>
          <a:ln w="22225">
            <a:solidFill>
              <a:srgbClr val="1F7B91"/>
            </a:solidFill>
            <a:prstDash val="sysDash"/>
          </a:ln>
        </p:spPr>
        <p:txBody>
          <a:bodyPr wrap="square">
            <a:spAutoFit/>
          </a:bodyPr>
          <a:lstStyle/>
          <a:p>
            <a:pPr algn="just"/>
            <a:r>
              <a:rPr lang="es-PE" sz="1100" b="1" dirty="0">
                <a:solidFill>
                  <a:srgbClr val="1F7B91"/>
                </a:solidFill>
                <a:latin typeface="Arial" panose="020B0604020202020204" pitchFamily="34" charset="0"/>
                <a:cs typeface="Arial" panose="020B0604020202020204" pitchFamily="34" charset="0"/>
              </a:rPr>
              <a:t>Prioridad 1:</a:t>
            </a:r>
            <a:r>
              <a:rPr lang="es-PE" sz="1100" dirty="0">
                <a:solidFill>
                  <a:srgbClr val="1F7B91"/>
                </a:solidFill>
                <a:latin typeface="Arial" panose="020B0604020202020204" pitchFamily="34" charset="0"/>
                <a:cs typeface="Arial" panose="020B0604020202020204" pitchFamily="34" charset="0"/>
              </a:rPr>
              <a:t> </a:t>
            </a:r>
            <a:r>
              <a:rPr lang="es-PE" sz="1100" u="sng" dirty="0">
                <a:latin typeface="Arial" panose="020B0604020202020204" pitchFamily="34" charset="0"/>
                <a:cs typeface="Arial" panose="020B0604020202020204" pitchFamily="34" charset="0"/>
              </a:rPr>
              <a:t>Comprender</a:t>
            </a:r>
            <a:r>
              <a:rPr lang="es-PE" sz="1100" dirty="0">
                <a:latin typeface="Arial" panose="020B0604020202020204" pitchFamily="34" charset="0"/>
                <a:cs typeface="Arial" panose="020B0604020202020204" pitchFamily="34" charset="0"/>
              </a:rPr>
              <a:t> el riesgo de desastres. </a:t>
            </a:r>
          </a:p>
          <a:p>
            <a:pPr algn="just"/>
            <a:r>
              <a:rPr lang="es-PE" sz="1100" b="1" dirty="0">
                <a:solidFill>
                  <a:srgbClr val="1F7B91"/>
                </a:solidFill>
                <a:latin typeface="Arial" panose="020B0604020202020204" pitchFamily="34" charset="0"/>
                <a:cs typeface="Arial" panose="020B0604020202020204" pitchFamily="34" charset="0"/>
              </a:rPr>
              <a:t>Prioridad 2: </a:t>
            </a:r>
            <a:r>
              <a:rPr lang="es-PE" sz="1100" u="sng" dirty="0">
                <a:solidFill>
                  <a:schemeClr val="accent2"/>
                </a:solidFill>
                <a:latin typeface="Arial" panose="020B0604020202020204" pitchFamily="34" charset="0"/>
                <a:cs typeface="Arial" panose="020B0604020202020204" pitchFamily="34" charset="0"/>
              </a:rPr>
              <a:t>Fortalecer la gobernanza </a:t>
            </a:r>
            <a:r>
              <a:rPr lang="es-PE" sz="1100" dirty="0">
                <a:latin typeface="Arial" panose="020B0604020202020204" pitchFamily="34" charset="0"/>
                <a:cs typeface="Arial" panose="020B0604020202020204" pitchFamily="34" charset="0"/>
              </a:rPr>
              <a:t>del riesgo de desastres para gestionar dicho riesgo. </a:t>
            </a:r>
          </a:p>
          <a:p>
            <a:pPr algn="just"/>
            <a:r>
              <a:rPr lang="es-PE" sz="1100" b="1" dirty="0">
                <a:solidFill>
                  <a:srgbClr val="1F7B91"/>
                </a:solidFill>
                <a:latin typeface="Arial" panose="020B0604020202020204" pitchFamily="34" charset="0"/>
                <a:cs typeface="Arial" panose="020B0604020202020204" pitchFamily="34" charset="0"/>
              </a:rPr>
              <a:t>Prioridad 3:</a:t>
            </a:r>
            <a:r>
              <a:rPr lang="es-PE" sz="1100" dirty="0">
                <a:solidFill>
                  <a:srgbClr val="1F7B91"/>
                </a:solidFill>
                <a:latin typeface="Arial" panose="020B0604020202020204" pitchFamily="34" charset="0"/>
                <a:cs typeface="Arial" panose="020B0604020202020204" pitchFamily="34" charset="0"/>
              </a:rPr>
              <a:t> </a:t>
            </a:r>
            <a:r>
              <a:rPr lang="es-PE" sz="1100" u="sng" dirty="0">
                <a:latin typeface="Arial" panose="020B0604020202020204" pitchFamily="34" charset="0"/>
                <a:cs typeface="Arial" panose="020B0604020202020204" pitchFamily="34" charset="0"/>
              </a:rPr>
              <a:t>Invertir</a:t>
            </a:r>
            <a:r>
              <a:rPr lang="es-PE" sz="1100" dirty="0">
                <a:latin typeface="Arial" panose="020B0604020202020204" pitchFamily="34" charset="0"/>
                <a:cs typeface="Arial" panose="020B0604020202020204" pitchFamily="34" charset="0"/>
              </a:rPr>
              <a:t> en la reducción del riesgo de desastres. </a:t>
            </a:r>
          </a:p>
          <a:p>
            <a:pPr algn="just"/>
            <a:r>
              <a:rPr lang="es-PE" sz="1100" b="1" dirty="0">
                <a:solidFill>
                  <a:srgbClr val="1F7B91"/>
                </a:solidFill>
                <a:latin typeface="Arial" panose="020B0604020202020204" pitchFamily="34" charset="0"/>
                <a:cs typeface="Arial" panose="020B0604020202020204" pitchFamily="34" charset="0"/>
              </a:rPr>
              <a:t>Prioridad 4:</a:t>
            </a:r>
            <a:r>
              <a:rPr lang="es-PE" sz="1100" dirty="0">
                <a:solidFill>
                  <a:srgbClr val="1F7B91"/>
                </a:solidFill>
                <a:latin typeface="Arial" panose="020B0604020202020204" pitchFamily="34" charset="0"/>
                <a:cs typeface="Arial" panose="020B0604020202020204" pitchFamily="34" charset="0"/>
              </a:rPr>
              <a:t> </a:t>
            </a:r>
            <a:r>
              <a:rPr lang="es-PE" sz="1100" u="sng" dirty="0">
                <a:latin typeface="Arial" panose="020B0604020202020204" pitchFamily="34" charset="0"/>
                <a:cs typeface="Arial" panose="020B0604020202020204" pitchFamily="34" charset="0"/>
              </a:rPr>
              <a:t>Aumentar la preparación</a:t>
            </a:r>
            <a:r>
              <a:rPr lang="es-PE" sz="1100" dirty="0">
                <a:latin typeface="Arial" panose="020B0604020202020204" pitchFamily="34" charset="0"/>
                <a:cs typeface="Arial" panose="020B0604020202020204" pitchFamily="34" charset="0"/>
              </a:rPr>
              <a:t> para casos de desastre a fin de dar una respuesta eficaz y “reconstruir mejor” en los ámbitos de la recuperación y la reconstrucción.</a:t>
            </a:r>
          </a:p>
        </p:txBody>
      </p:sp>
      <p:sp>
        <p:nvSpPr>
          <p:cNvPr id="9" name="8 Rectángulo"/>
          <p:cNvSpPr/>
          <p:nvPr/>
        </p:nvSpPr>
        <p:spPr>
          <a:xfrm>
            <a:off x="613248" y="1787335"/>
            <a:ext cx="3770396" cy="338554"/>
          </a:xfrm>
          <a:prstGeom prst="rect">
            <a:avLst/>
          </a:prstGeom>
          <a:solidFill>
            <a:srgbClr val="8DBC65"/>
          </a:solidFill>
          <a:ln w="38100" cap="rnd">
            <a:noFill/>
            <a:bevel/>
          </a:ln>
        </p:spPr>
        <p:txBody>
          <a:bodyPr wrap="square">
            <a:spAutoFit/>
          </a:bodyPr>
          <a:lstStyle/>
          <a:p>
            <a:pPr algn="ctr"/>
            <a:r>
              <a:rPr lang="es-PE" sz="1600" b="1" dirty="0">
                <a:solidFill>
                  <a:schemeClr val="bg1"/>
                </a:solidFill>
                <a:latin typeface="Arial" panose="020B0604020202020204" pitchFamily="34" charset="0"/>
                <a:cs typeface="Arial" panose="020B0604020202020204" pitchFamily="34" charset="0"/>
              </a:rPr>
              <a:t>1990 - 2000</a:t>
            </a:r>
          </a:p>
        </p:txBody>
      </p:sp>
      <p:sp>
        <p:nvSpPr>
          <p:cNvPr id="15" name="14 Rectángulo"/>
          <p:cNvSpPr/>
          <p:nvPr/>
        </p:nvSpPr>
        <p:spPr>
          <a:xfrm>
            <a:off x="5039497" y="2244648"/>
            <a:ext cx="1730212" cy="523220"/>
          </a:xfrm>
          <a:prstGeom prst="rect">
            <a:avLst/>
          </a:prstGeom>
          <a:ln w="22225">
            <a:solidFill>
              <a:srgbClr val="8F7799"/>
            </a:solidFill>
          </a:ln>
        </p:spPr>
        <p:txBody>
          <a:bodyPr wrap="square">
            <a:spAutoFit/>
          </a:bodyPr>
          <a:lstStyle/>
          <a:p>
            <a:pPr algn="ctr"/>
            <a:r>
              <a:rPr lang="es-PE" sz="1400" b="1" dirty="0">
                <a:latin typeface="Arial" panose="020B0604020202020204" pitchFamily="34" charset="0"/>
                <a:cs typeface="Arial" panose="020B0604020202020204" pitchFamily="34" charset="0"/>
              </a:rPr>
              <a:t>Marco de Acción de </a:t>
            </a:r>
            <a:r>
              <a:rPr lang="es-PE" sz="1400" b="1" dirty="0" err="1">
                <a:latin typeface="Arial" panose="020B0604020202020204" pitchFamily="34" charset="0"/>
                <a:cs typeface="Arial" panose="020B0604020202020204" pitchFamily="34" charset="0"/>
              </a:rPr>
              <a:t>Hyogo</a:t>
            </a:r>
            <a:r>
              <a:rPr lang="es-PE" sz="1400" b="1" dirty="0">
                <a:latin typeface="Arial" panose="020B0604020202020204" pitchFamily="34" charset="0"/>
                <a:cs typeface="Arial" panose="020B0604020202020204" pitchFamily="34" charset="0"/>
              </a:rPr>
              <a:t> </a:t>
            </a:r>
          </a:p>
        </p:txBody>
      </p:sp>
      <p:sp>
        <p:nvSpPr>
          <p:cNvPr id="16" name="15 Rectángulo"/>
          <p:cNvSpPr/>
          <p:nvPr/>
        </p:nvSpPr>
        <p:spPr>
          <a:xfrm>
            <a:off x="6872102" y="2244648"/>
            <a:ext cx="1402174" cy="523220"/>
          </a:xfrm>
          <a:prstGeom prst="rect">
            <a:avLst/>
          </a:prstGeom>
          <a:ln w="22225">
            <a:solidFill>
              <a:srgbClr val="00ACC7"/>
            </a:solidFill>
          </a:ln>
        </p:spPr>
        <p:txBody>
          <a:bodyPr wrap="square">
            <a:spAutoFit/>
          </a:bodyPr>
          <a:lstStyle/>
          <a:p>
            <a:pPr algn="ctr"/>
            <a:r>
              <a:rPr lang="es-PE" sz="1400" b="1" dirty="0">
                <a:latin typeface="Arial" panose="020B0604020202020204" pitchFamily="34" charset="0"/>
                <a:cs typeface="Arial" panose="020B0604020202020204" pitchFamily="34" charset="0"/>
              </a:rPr>
              <a:t>Marco de Sendai </a:t>
            </a:r>
            <a:endParaRPr lang="es-PE" sz="1400" dirty="0">
              <a:latin typeface="Arial" panose="020B0604020202020204" pitchFamily="34" charset="0"/>
              <a:cs typeface="Arial" panose="020B0604020202020204" pitchFamily="34" charset="0"/>
            </a:endParaRPr>
          </a:p>
        </p:txBody>
      </p:sp>
      <p:sp>
        <p:nvSpPr>
          <p:cNvPr id="11" name="10 Rectángulo"/>
          <p:cNvSpPr/>
          <p:nvPr/>
        </p:nvSpPr>
        <p:spPr>
          <a:xfrm>
            <a:off x="5322661" y="1781017"/>
            <a:ext cx="1279517" cy="338554"/>
          </a:xfrm>
          <a:prstGeom prst="rect">
            <a:avLst/>
          </a:prstGeom>
          <a:solidFill>
            <a:srgbClr val="8F7799"/>
          </a:solidFill>
          <a:ln w="38100" cap="rnd">
            <a:noFill/>
            <a:bevel/>
          </a:ln>
        </p:spPr>
        <p:txBody>
          <a:bodyPr wrap="none">
            <a:spAutoFit/>
          </a:bodyPr>
          <a:lstStyle/>
          <a:p>
            <a:pPr algn="ctr"/>
            <a:r>
              <a:rPr lang="es-PE" sz="1600" b="1" dirty="0">
                <a:solidFill>
                  <a:schemeClr val="bg1"/>
                </a:solidFill>
                <a:latin typeface="Arial" panose="020B0604020202020204" pitchFamily="34" charset="0"/>
                <a:cs typeface="Arial" panose="020B0604020202020204" pitchFamily="34" charset="0"/>
              </a:rPr>
              <a:t>2005 - 2015</a:t>
            </a:r>
          </a:p>
        </p:txBody>
      </p:sp>
      <p:sp>
        <p:nvSpPr>
          <p:cNvPr id="12" name="11 Rectángulo"/>
          <p:cNvSpPr/>
          <p:nvPr/>
        </p:nvSpPr>
        <p:spPr>
          <a:xfrm>
            <a:off x="6940804" y="1772816"/>
            <a:ext cx="1279517" cy="338554"/>
          </a:xfrm>
          <a:prstGeom prst="rect">
            <a:avLst/>
          </a:prstGeom>
          <a:solidFill>
            <a:srgbClr val="00ACC7"/>
          </a:solidFill>
          <a:ln w="38100" cap="rnd">
            <a:noFill/>
            <a:bevel/>
          </a:ln>
        </p:spPr>
        <p:txBody>
          <a:bodyPr wrap="none">
            <a:spAutoFit/>
          </a:bodyPr>
          <a:lstStyle/>
          <a:p>
            <a:pPr algn="ctr"/>
            <a:r>
              <a:rPr lang="es-PE" sz="1600" b="1" dirty="0">
                <a:solidFill>
                  <a:schemeClr val="bg1"/>
                </a:solidFill>
                <a:latin typeface="Arial" panose="020B0604020202020204" pitchFamily="34" charset="0"/>
                <a:cs typeface="Arial" panose="020B0604020202020204" pitchFamily="34" charset="0"/>
              </a:rPr>
              <a:t>2015 - 2030</a:t>
            </a:r>
            <a:endParaRPr lang="es-PE" sz="1600" dirty="0">
              <a:solidFill>
                <a:schemeClr val="bg1"/>
              </a:solidFill>
              <a:latin typeface="Arial" panose="020B0604020202020204" pitchFamily="34" charset="0"/>
              <a:cs typeface="Arial" panose="020B0604020202020204" pitchFamily="34" charset="0"/>
            </a:endParaRPr>
          </a:p>
        </p:txBody>
      </p:sp>
      <p:cxnSp>
        <p:nvCxnSpPr>
          <p:cNvPr id="10" name="Conector angular 9"/>
          <p:cNvCxnSpPr>
            <a:stCxn id="16" idx="2"/>
            <a:endCxn id="8" idx="0"/>
          </p:cNvCxnSpPr>
          <p:nvPr/>
        </p:nvCxnSpPr>
        <p:spPr>
          <a:xfrm rot="5400000">
            <a:off x="6424206" y="3312279"/>
            <a:ext cx="1693395" cy="604573"/>
          </a:xfrm>
          <a:prstGeom prst="bentConnector3">
            <a:avLst>
              <a:gd name="adj1" fmla="val 50000"/>
            </a:avLst>
          </a:prstGeom>
          <a:ln w="12700">
            <a:solidFill>
              <a:srgbClr val="1F7B9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1" name="Conector angular 50"/>
          <p:cNvCxnSpPr>
            <a:stCxn id="15" idx="2"/>
          </p:cNvCxnSpPr>
          <p:nvPr/>
        </p:nvCxnSpPr>
        <p:spPr>
          <a:xfrm rot="5400000">
            <a:off x="4292706" y="2848187"/>
            <a:ext cx="1692217" cy="1531578"/>
          </a:xfrm>
          <a:prstGeom prst="bentConnector3">
            <a:avLst>
              <a:gd name="adj1" fmla="val 50000"/>
            </a:avLst>
          </a:prstGeom>
          <a:ln w="12700">
            <a:solidFill>
              <a:srgbClr val="1F7B9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8" name="Rectángulo 17"/>
          <p:cNvSpPr/>
          <p:nvPr/>
        </p:nvSpPr>
        <p:spPr>
          <a:xfrm>
            <a:off x="213818" y="205090"/>
            <a:ext cx="7454525" cy="646331"/>
          </a:xfrm>
          <a:prstGeom prst="rect">
            <a:avLst/>
          </a:prstGeom>
        </p:spPr>
        <p:txBody>
          <a:bodyPr wrap="square">
            <a:spAutoFit/>
          </a:bodyPr>
          <a:lstStyle/>
          <a:p>
            <a:endParaRPr lang="es-PE" b="1" dirty="0">
              <a:solidFill>
                <a:srgbClr val="1F7B91"/>
              </a:solidFill>
              <a:latin typeface="Arial" panose="020B0604020202020204" pitchFamily="34" charset="0"/>
              <a:cs typeface="Arial" panose="020B0604020202020204" pitchFamily="34" charset="0"/>
            </a:endParaRPr>
          </a:p>
          <a:p>
            <a:r>
              <a:rPr lang="es-PE" b="1" dirty="0">
                <a:solidFill>
                  <a:srgbClr val="1F7B91"/>
                </a:solidFill>
                <a:latin typeface="Arial" panose="020B0604020202020204" pitchFamily="34" charset="0"/>
                <a:cs typeface="Arial" panose="020B0604020202020204" pitchFamily="34" charset="0"/>
              </a:rPr>
              <a:t>LA GRD EN EL CONTEXTO INTERNACIONAL</a:t>
            </a:r>
          </a:p>
        </p:txBody>
      </p:sp>
    </p:spTree>
    <p:extLst>
      <p:ext uri="{BB962C8B-B14F-4D97-AF65-F5344CB8AC3E}">
        <p14:creationId xmlns:p14="http://schemas.microsoft.com/office/powerpoint/2010/main" val="8627795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323528" y="1342454"/>
            <a:ext cx="6480720" cy="4384724"/>
          </a:xfrm>
          <a:prstGeom prst="rect">
            <a:avLst/>
          </a:prstGeom>
          <a:ln w="15875">
            <a:solidFill>
              <a:srgbClr val="00859B"/>
            </a:solidFill>
          </a:ln>
        </p:spPr>
      </p:pic>
      <p:sp>
        <p:nvSpPr>
          <p:cNvPr id="6" name="Rectángulo 5"/>
          <p:cNvSpPr/>
          <p:nvPr/>
        </p:nvSpPr>
        <p:spPr>
          <a:xfrm>
            <a:off x="6925148" y="933510"/>
            <a:ext cx="1824537" cy="307777"/>
          </a:xfrm>
          <a:prstGeom prst="rect">
            <a:avLst/>
          </a:prstGeom>
        </p:spPr>
        <p:txBody>
          <a:bodyPr wrap="none">
            <a:spAutoFit/>
          </a:bodyPr>
          <a:lstStyle/>
          <a:p>
            <a:pPr algn="ctr">
              <a:spcAft>
                <a:spcPts val="0"/>
              </a:spcAft>
            </a:pPr>
            <a:r>
              <a:rPr lang="es-PE" sz="1400" b="1" dirty="0">
                <a:solidFill>
                  <a:srgbClr val="00859B"/>
                </a:solidFill>
                <a:latin typeface="Arial" panose="020B0604020202020204" pitchFamily="34" charset="0"/>
                <a:ea typeface="Calibri" panose="020F0502020204030204" pitchFamily="34" charset="0"/>
                <a:cs typeface="Arial" panose="020B0604020202020204" pitchFamily="34" charset="0"/>
              </a:rPr>
              <a:t>Manual del Usuario</a:t>
            </a:r>
            <a:endParaRPr lang="es-PE" sz="1400" dirty="0">
              <a:solidFill>
                <a:srgbClr val="00859B"/>
              </a:solidFill>
              <a:latin typeface="Arial" panose="020B0604020202020204" pitchFamily="34" charset="0"/>
              <a:ea typeface="Calibri" panose="020F0502020204030204" pitchFamily="34" charset="0"/>
              <a:cs typeface="Arial" panose="020B0604020202020204" pitchFamily="34" charset="0"/>
            </a:endParaRPr>
          </a:p>
        </p:txBody>
      </p:sp>
      <p:pic>
        <p:nvPicPr>
          <p:cNvPr id="7" name="Imagen 6"/>
          <p:cNvPicPr/>
          <p:nvPr/>
        </p:nvPicPr>
        <p:blipFill>
          <a:blip r:embed="rId3"/>
          <a:stretch>
            <a:fillRect/>
          </a:stretch>
        </p:blipFill>
        <p:spPr>
          <a:xfrm>
            <a:off x="7042796" y="1268760"/>
            <a:ext cx="1589241" cy="2233922"/>
          </a:xfrm>
          <a:prstGeom prst="rect">
            <a:avLst/>
          </a:prstGeom>
          <a:effectLst>
            <a:innerShdw blurRad="50800" dist="88900" dir="8100000">
              <a:prstClr val="black">
                <a:alpha val="50000"/>
              </a:prstClr>
            </a:innerShdw>
          </a:effectLst>
          <a:scene3d>
            <a:camera prst="orthographicFront"/>
            <a:lightRig rig="balanced" dir="t">
              <a:rot lat="0" lon="0" rev="9000000"/>
            </a:lightRig>
          </a:scene3d>
          <a:sp3d>
            <a:bevelT w="190500" h="38100"/>
          </a:sp3d>
        </p:spPr>
      </p:pic>
      <p:pic>
        <p:nvPicPr>
          <p:cNvPr id="2" name="Imagen 1"/>
          <p:cNvPicPr>
            <a:picLocks noChangeAspect="1"/>
          </p:cNvPicPr>
          <p:nvPr/>
        </p:nvPicPr>
        <p:blipFill>
          <a:blip r:embed="rId4"/>
          <a:stretch>
            <a:fillRect/>
          </a:stretch>
        </p:blipFill>
        <p:spPr>
          <a:xfrm>
            <a:off x="7090954" y="4014886"/>
            <a:ext cx="1585502" cy="2294434"/>
          </a:xfrm>
          <a:prstGeom prst="rect">
            <a:avLst/>
          </a:prstGeom>
        </p:spPr>
      </p:pic>
      <p:sp>
        <p:nvSpPr>
          <p:cNvPr id="8" name="Rectángulo 7"/>
          <p:cNvSpPr/>
          <p:nvPr/>
        </p:nvSpPr>
        <p:spPr>
          <a:xfrm>
            <a:off x="7013311" y="3703177"/>
            <a:ext cx="1648207" cy="307777"/>
          </a:xfrm>
          <a:prstGeom prst="rect">
            <a:avLst/>
          </a:prstGeom>
        </p:spPr>
        <p:txBody>
          <a:bodyPr wrap="none">
            <a:spAutoFit/>
          </a:bodyPr>
          <a:lstStyle/>
          <a:p>
            <a:pPr algn="ctr">
              <a:spcAft>
                <a:spcPts val="0"/>
              </a:spcAft>
            </a:pPr>
            <a:r>
              <a:rPr lang="es-PE" sz="1400" b="1" dirty="0">
                <a:solidFill>
                  <a:srgbClr val="00859B"/>
                </a:solidFill>
                <a:latin typeface="Arial" panose="020B0604020202020204" pitchFamily="34" charset="0"/>
                <a:ea typeface="Calibri" panose="020F0502020204030204" pitchFamily="34" charset="0"/>
                <a:cs typeface="Arial" panose="020B0604020202020204" pitchFamily="34" charset="0"/>
              </a:rPr>
              <a:t>Marco Normativo</a:t>
            </a:r>
            <a:endParaRPr lang="es-PE" sz="1400" dirty="0">
              <a:solidFill>
                <a:srgbClr val="00859B"/>
              </a:solidFill>
              <a:latin typeface="Arial" panose="020B0604020202020204" pitchFamily="34" charset="0"/>
              <a:ea typeface="Calibri" panose="020F0502020204030204" pitchFamily="34" charset="0"/>
              <a:cs typeface="Arial" panose="020B0604020202020204" pitchFamily="34" charset="0"/>
            </a:endParaRPr>
          </a:p>
        </p:txBody>
      </p:sp>
      <p:sp>
        <p:nvSpPr>
          <p:cNvPr id="10" name="Rectángulo 9">
            <a:extLst>
              <a:ext uri="{FF2B5EF4-FFF2-40B4-BE49-F238E27FC236}">
                <a16:creationId xmlns:a16="http://schemas.microsoft.com/office/drawing/2014/main" id="{4B7B5FD7-2032-406D-8F5A-D362AFDC5C7B}"/>
              </a:ext>
            </a:extLst>
          </p:cNvPr>
          <p:cNvSpPr/>
          <p:nvPr/>
        </p:nvSpPr>
        <p:spPr>
          <a:xfrm>
            <a:off x="188566" y="608692"/>
            <a:ext cx="7488832" cy="646331"/>
          </a:xfrm>
          <a:prstGeom prst="rect">
            <a:avLst/>
          </a:prstGeom>
        </p:spPr>
        <p:txBody>
          <a:bodyPr wrap="square">
            <a:spAutoFit/>
          </a:bodyPr>
          <a:lstStyle/>
          <a:p>
            <a:r>
              <a:rPr lang="es-PE" b="1" dirty="0">
                <a:solidFill>
                  <a:srgbClr val="1F7B91"/>
                </a:solidFill>
                <a:latin typeface="Arial" panose="020B0604020202020204" pitchFamily="34" charset="0"/>
                <a:cs typeface="Arial" panose="020B0604020202020204" pitchFamily="34" charset="0"/>
              </a:rPr>
              <a:t>SISTEMA DE INFORMACIÓN DE MONITOREO, SEGUIMIENTO Y EVALUACIÓN - SIMSE</a:t>
            </a:r>
          </a:p>
        </p:txBody>
      </p:sp>
    </p:spTree>
    <p:extLst>
      <p:ext uri="{BB962C8B-B14F-4D97-AF65-F5344CB8AC3E}">
        <p14:creationId xmlns:p14="http://schemas.microsoft.com/office/powerpoint/2010/main" val="18201023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288154" y="554355"/>
            <a:ext cx="7488832" cy="369332"/>
          </a:xfrm>
          <a:prstGeom prst="rect">
            <a:avLst/>
          </a:prstGeom>
        </p:spPr>
        <p:txBody>
          <a:bodyPr wrap="square">
            <a:spAutoFit/>
          </a:bodyPr>
          <a:lstStyle/>
          <a:p>
            <a:r>
              <a:rPr lang="es-PE" b="1" dirty="0">
                <a:solidFill>
                  <a:srgbClr val="1F7B91"/>
                </a:solidFill>
                <a:latin typeface="Arial" panose="020B0604020202020204" pitchFamily="34" charset="0"/>
                <a:cs typeface="Arial" panose="020B0604020202020204" pitchFamily="34" charset="0"/>
              </a:rPr>
              <a:t>SIMSE: DIRECTORIO NACIONAL DE GRD</a:t>
            </a:r>
          </a:p>
        </p:txBody>
      </p:sp>
      <p:pic>
        <p:nvPicPr>
          <p:cNvPr id="4" name="Imagen 3"/>
          <p:cNvPicPr/>
          <p:nvPr/>
        </p:nvPicPr>
        <p:blipFill>
          <a:blip r:embed="rId2"/>
          <a:stretch>
            <a:fillRect/>
          </a:stretch>
        </p:blipFill>
        <p:spPr>
          <a:xfrm>
            <a:off x="395536" y="908720"/>
            <a:ext cx="8352928" cy="5420200"/>
          </a:xfrm>
          <a:prstGeom prst="rect">
            <a:avLst/>
          </a:prstGeom>
          <a:ln>
            <a:solidFill>
              <a:schemeClr val="tx1"/>
            </a:solidFill>
          </a:ln>
        </p:spPr>
      </p:pic>
    </p:spTree>
    <p:extLst>
      <p:ext uri="{BB962C8B-B14F-4D97-AF65-F5344CB8AC3E}">
        <p14:creationId xmlns:p14="http://schemas.microsoft.com/office/powerpoint/2010/main" val="15792413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188566" y="601554"/>
            <a:ext cx="7488832" cy="646331"/>
          </a:xfrm>
          <a:prstGeom prst="rect">
            <a:avLst/>
          </a:prstGeom>
        </p:spPr>
        <p:txBody>
          <a:bodyPr wrap="square">
            <a:spAutoFit/>
          </a:bodyPr>
          <a:lstStyle/>
          <a:p>
            <a:r>
              <a:rPr lang="es-PE" b="1" dirty="0">
                <a:solidFill>
                  <a:srgbClr val="1F7B91"/>
                </a:solidFill>
                <a:latin typeface="Arial" panose="020B0604020202020204" pitchFamily="34" charset="0"/>
                <a:cs typeface="Arial" panose="020B0604020202020204" pitchFamily="34" charset="0"/>
              </a:rPr>
              <a:t>SIMSE: ENVIO DE LOS ESCENARIOS DE RIESO A LOS GOBIERNOS REGIONALES Y MUNICIPIOS ALERTADOS</a:t>
            </a:r>
          </a:p>
        </p:txBody>
      </p:sp>
      <p:sp>
        <p:nvSpPr>
          <p:cNvPr id="3" name="Flecha derecha 2"/>
          <p:cNvSpPr/>
          <p:nvPr/>
        </p:nvSpPr>
        <p:spPr>
          <a:xfrm>
            <a:off x="4721463" y="3140968"/>
            <a:ext cx="423194" cy="287671"/>
          </a:xfrm>
          <a:prstGeom prst="rightArrow">
            <a:avLst/>
          </a:prstGeom>
          <a:solidFill>
            <a:srgbClr val="0085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 name="Rectángulo redondeado 3"/>
          <p:cNvSpPr/>
          <p:nvPr/>
        </p:nvSpPr>
        <p:spPr>
          <a:xfrm>
            <a:off x="539552" y="4437112"/>
            <a:ext cx="7992889" cy="1584176"/>
          </a:xfrm>
          <a:prstGeom prst="roundRect">
            <a:avLst/>
          </a:prstGeom>
          <a:solidFill>
            <a:srgbClr val="0085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dirty="0">
                <a:solidFill>
                  <a:schemeClr val="bg1"/>
                </a:solidFill>
                <a:latin typeface="Arial" panose="020B0604020202020204" pitchFamily="34" charset="0"/>
                <a:cs typeface="Arial" panose="020B0604020202020204" pitchFamily="34" charset="0"/>
              </a:rPr>
              <a:t>Mediante el Directorio Nacional de Responsables de GRD:</a:t>
            </a:r>
          </a:p>
          <a:p>
            <a:pPr marL="285750" indent="-285750" algn="just">
              <a:buFont typeface="Arial" panose="020B0604020202020204" pitchFamily="34" charset="0"/>
              <a:buChar char="•"/>
            </a:pPr>
            <a:r>
              <a:rPr lang="es-PE" sz="1600" dirty="0">
                <a:solidFill>
                  <a:schemeClr val="bg1"/>
                </a:solidFill>
                <a:latin typeface="Arial" panose="020B0604020202020204" pitchFamily="34" charset="0"/>
                <a:cs typeface="Arial" panose="020B0604020202020204" pitchFamily="34" charset="0"/>
              </a:rPr>
              <a:t>En el año 2017 se remitieron 24,228 e-mails y en el año 2018 se remitieron 28,294 e-mails hasta la fecha. </a:t>
            </a:r>
          </a:p>
          <a:p>
            <a:pPr marL="285750" indent="-285750" algn="just">
              <a:buFont typeface="Arial" panose="020B0604020202020204" pitchFamily="34" charset="0"/>
              <a:buChar char="•"/>
            </a:pPr>
            <a:r>
              <a:rPr lang="es-PE" sz="1600" dirty="0">
                <a:solidFill>
                  <a:schemeClr val="bg1"/>
                </a:solidFill>
                <a:latin typeface="Arial" panose="020B0604020202020204" pitchFamily="34" charset="0"/>
                <a:cs typeface="Arial" panose="020B0604020202020204" pitchFamily="34" charset="0"/>
              </a:rPr>
              <a:t>Se tiene un total 52,522 correos remitidos a los Gobiernos Regionales, Municipios Provinciales y Municipios Distritales alertados por los escenarios de riesgo.</a:t>
            </a:r>
          </a:p>
        </p:txBody>
      </p:sp>
      <p:pic>
        <p:nvPicPr>
          <p:cNvPr id="5" name="Imagen 4"/>
          <p:cNvPicPr>
            <a:picLocks noChangeAspect="1"/>
          </p:cNvPicPr>
          <p:nvPr/>
        </p:nvPicPr>
        <p:blipFill>
          <a:blip r:embed="rId2"/>
          <a:stretch>
            <a:fillRect/>
          </a:stretch>
        </p:blipFill>
        <p:spPr>
          <a:xfrm>
            <a:off x="4640471" y="2211878"/>
            <a:ext cx="642645" cy="779742"/>
          </a:xfrm>
          <a:prstGeom prst="rect">
            <a:avLst/>
          </a:prstGeom>
        </p:spPr>
      </p:pic>
      <p:pic>
        <p:nvPicPr>
          <p:cNvPr id="6" name="Imagen 5"/>
          <p:cNvPicPr>
            <a:picLocks noChangeAspect="1"/>
          </p:cNvPicPr>
          <p:nvPr/>
        </p:nvPicPr>
        <p:blipFill>
          <a:blip r:embed="rId3"/>
          <a:stretch>
            <a:fillRect/>
          </a:stretch>
        </p:blipFill>
        <p:spPr>
          <a:xfrm>
            <a:off x="113504" y="1428956"/>
            <a:ext cx="4406893" cy="2547538"/>
          </a:xfrm>
          <a:prstGeom prst="rect">
            <a:avLst/>
          </a:prstGeom>
          <a:ln>
            <a:solidFill>
              <a:srgbClr val="00859B"/>
            </a:solidFill>
          </a:ln>
        </p:spPr>
      </p:pic>
      <p:pic>
        <p:nvPicPr>
          <p:cNvPr id="7" name="Imagen 6"/>
          <p:cNvPicPr>
            <a:picLocks noChangeAspect="1"/>
          </p:cNvPicPr>
          <p:nvPr/>
        </p:nvPicPr>
        <p:blipFill>
          <a:blip r:embed="rId4"/>
          <a:stretch>
            <a:fillRect/>
          </a:stretch>
        </p:blipFill>
        <p:spPr>
          <a:xfrm>
            <a:off x="5403190" y="1428956"/>
            <a:ext cx="3592200" cy="2518777"/>
          </a:xfrm>
          <a:prstGeom prst="rect">
            <a:avLst/>
          </a:prstGeom>
          <a:ln>
            <a:solidFill>
              <a:srgbClr val="00859B"/>
            </a:solidFill>
          </a:ln>
        </p:spPr>
      </p:pic>
    </p:spTree>
    <p:extLst>
      <p:ext uri="{BB962C8B-B14F-4D97-AF65-F5344CB8AC3E}">
        <p14:creationId xmlns:p14="http://schemas.microsoft.com/office/powerpoint/2010/main" val="18862684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284829" y="639957"/>
            <a:ext cx="7488832" cy="646331"/>
          </a:xfrm>
          <a:prstGeom prst="rect">
            <a:avLst/>
          </a:prstGeom>
        </p:spPr>
        <p:txBody>
          <a:bodyPr wrap="square">
            <a:spAutoFit/>
          </a:bodyPr>
          <a:lstStyle/>
          <a:p>
            <a:r>
              <a:rPr lang="es-PE" b="1" dirty="0">
                <a:solidFill>
                  <a:srgbClr val="1F7B91"/>
                </a:solidFill>
                <a:latin typeface="Arial" panose="020B0604020202020204" pitchFamily="34" charset="0"/>
                <a:cs typeface="Arial" panose="020B0604020202020204" pitchFamily="34" charset="0"/>
              </a:rPr>
              <a:t>ENCUESTA NACIONAL DE GESTIÓN DEL RIESGO DE DESASTRES ENAGERD 2017</a:t>
            </a:r>
          </a:p>
        </p:txBody>
      </p:sp>
      <p:graphicFrame>
        <p:nvGraphicFramePr>
          <p:cNvPr id="5" name="Diagrama 4"/>
          <p:cNvGraphicFramePr/>
          <p:nvPr>
            <p:extLst/>
          </p:nvPr>
        </p:nvGraphicFramePr>
        <p:xfrm>
          <a:off x="3779912" y="1196752"/>
          <a:ext cx="5079259" cy="4698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p:cNvPicPr>
            <a:picLocks noChangeAspect="1"/>
          </p:cNvPicPr>
          <p:nvPr/>
        </p:nvPicPr>
        <p:blipFill>
          <a:blip r:embed="rId7"/>
          <a:stretch>
            <a:fillRect/>
          </a:stretch>
        </p:blipFill>
        <p:spPr>
          <a:xfrm>
            <a:off x="323528" y="1340768"/>
            <a:ext cx="3272390" cy="4304287"/>
          </a:xfrm>
          <a:prstGeom prst="rect">
            <a:avLst/>
          </a:prstGeom>
          <a:ln w="15875">
            <a:solidFill>
              <a:srgbClr val="00859B"/>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57844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2015569" y="4166469"/>
            <a:ext cx="6707164" cy="1906299"/>
            <a:chOff x="690564" y="1975945"/>
            <a:chExt cx="8012498" cy="2293046"/>
          </a:xfrm>
        </p:grpSpPr>
        <p:pic>
          <p:nvPicPr>
            <p:cNvPr id="5" name="Imagen 4"/>
            <p:cNvPicPr>
              <a:picLocks noChangeAspect="1"/>
            </p:cNvPicPr>
            <p:nvPr/>
          </p:nvPicPr>
          <p:blipFill rotWithShape="1">
            <a:blip r:embed="rId2"/>
            <a:srcRect b="29293"/>
            <a:stretch/>
          </p:blipFill>
          <p:spPr>
            <a:xfrm>
              <a:off x="690564" y="1975945"/>
              <a:ext cx="8012498" cy="1818290"/>
            </a:xfrm>
            <a:prstGeom prst="rect">
              <a:avLst/>
            </a:prstGeom>
          </p:spPr>
        </p:pic>
        <p:pic>
          <p:nvPicPr>
            <p:cNvPr id="6" name="Imagen 5"/>
            <p:cNvPicPr>
              <a:picLocks noChangeAspect="1"/>
            </p:cNvPicPr>
            <p:nvPr/>
          </p:nvPicPr>
          <p:blipFill rotWithShape="1">
            <a:blip r:embed="rId2"/>
            <a:srcRect t="81538"/>
            <a:stretch/>
          </p:blipFill>
          <p:spPr>
            <a:xfrm>
              <a:off x="690564" y="3794238"/>
              <a:ext cx="8012498" cy="474753"/>
            </a:xfrm>
            <a:prstGeom prst="rect">
              <a:avLst/>
            </a:prstGeom>
          </p:spPr>
        </p:pic>
      </p:grpSp>
      <p:pic>
        <p:nvPicPr>
          <p:cNvPr id="8" name="Imagen 7"/>
          <p:cNvPicPr>
            <a:picLocks noChangeAspect="1"/>
          </p:cNvPicPr>
          <p:nvPr/>
        </p:nvPicPr>
        <p:blipFill>
          <a:blip r:embed="rId3"/>
          <a:stretch>
            <a:fillRect/>
          </a:stretch>
        </p:blipFill>
        <p:spPr>
          <a:xfrm>
            <a:off x="421267" y="1231615"/>
            <a:ext cx="5633576" cy="3127908"/>
          </a:xfrm>
          <a:prstGeom prst="rect">
            <a:avLst/>
          </a:prstGeom>
        </p:spPr>
      </p:pic>
      <p:sp>
        <p:nvSpPr>
          <p:cNvPr id="9" name="Rectángulo redondeado 8"/>
          <p:cNvSpPr/>
          <p:nvPr/>
        </p:nvSpPr>
        <p:spPr>
          <a:xfrm>
            <a:off x="2089142" y="5490407"/>
            <a:ext cx="3836276" cy="283779"/>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Flecha a la derecha con bandas 9"/>
          <p:cNvSpPr/>
          <p:nvPr/>
        </p:nvSpPr>
        <p:spPr>
          <a:xfrm>
            <a:off x="827584" y="5414263"/>
            <a:ext cx="977462" cy="436065"/>
          </a:xfrm>
          <a:prstGeom prst="stripedRightArrow">
            <a:avLst/>
          </a:prstGeom>
          <a:solidFill>
            <a:srgbClr val="1F7B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Rectángulo 10"/>
          <p:cNvSpPr/>
          <p:nvPr/>
        </p:nvSpPr>
        <p:spPr>
          <a:xfrm>
            <a:off x="262864" y="585554"/>
            <a:ext cx="7488832" cy="646331"/>
          </a:xfrm>
          <a:prstGeom prst="rect">
            <a:avLst/>
          </a:prstGeom>
        </p:spPr>
        <p:txBody>
          <a:bodyPr wrap="square">
            <a:spAutoFit/>
          </a:bodyPr>
          <a:lstStyle/>
          <a:p>
            <a:r>
              <a:rPr lang="es-PE" b="1" dirty="0">
                <a:solidFill>
                  <a:srgbClr val="1F7B91"/>
                </a:solidFill>
                <a:latin typeface="Arial" panose="020B0604020202020204" pitchFamily="34" charset="0"/>
                <a:cs typeface="Arial" panose="020B0604020202020204" pitchFamily="34" charset="0"/>
              </a:rPr>
              <a:t>ENCUESTA NACIONAL DE GESTIÓN DEL RIESGO DE DESASTRES ENAGERD 2018</a:t>
            </a:r>
          </a:p>
        </p:txBody>
      </p:sp>
    </p:spTree>
    <p:extLst>
      <p:ext uri="{BB962C8B-B14F-4D97-AF65-F5344CB8AC3E}">
        <p14:creationId xmlns:p14="http://schemas.microsoft.com/office/powerpoint/2010/main" val="2078612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575556" y="2600908"/>
            <a:ext cx="7992888" cy="16561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n-US" sz="2400" b="1" dirty="0">
                <a:latin typeface="Arial" panose="020B0604020202020204" pitchFamily="34" charset="0"/>
                <a:ea typeface="Open Sans" panose="020B0606030504020204" pitchFamily="34" charset="0"/>
                <a:cs typeface="Arial" panose="020B0604020202020204" pitchFamily="34" charset="0"/>
              </a:rPr>
              <a:t>FUNCIONES ASIGNADAS POR NORMAS EXPRESAS</a:t>
            </a:r>
          </a:p>
        </p:txBody>
      </p:sp>
    </p:spTree>
    <p:extLst>
      <p:ext uri="{BB962C8B-B14F-4D97-AF65-F5344CB8AC3E}">
        <p14:creationId xmlns:p14="http://schemas.microsoft.com/office/powerpoint/2010/main" val="7316213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430879" y="613822"/>
            <a:ext cx="7488832" cy="646331"/>
          </a:xfrm>
          <a:prstGeom prst="rect">
            <a:avLst/>
          </a:prstGeom>
        </p:spPr>
        <p:txBody>
          <a:bodyPr wrap="square">
            <a:spAutoFit/>
          </a:bodyPr>
          <a:lstStyle/>
          <a:p>
            <a:r>
              <a:rPr lang="es-PE" b="1" dirty="0">
                <a:solidFill>
                  <a:srgbClr val="1F7B91"/>
                </a:solidFill>
                <a:latin typeface="Arial" panose="020B0604020202020204" pitchFamily="34" charset="0"/>
                <a:cs typeface="Arial" panose="020B0604020202020204" pitchFamily="34" charset="0"/>
              </a:rPr>
              <a:t>EVALUACIONES DE RIESGO EN EL MARCO DEL DECRETO DE URGENCIA Nº 004-2017</a:t>
            </a:r>
            <a:endParaRPr lang="es-PE" dirty="0"/>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6725" y="1268760"/>
            <a:ext cx="3296582" cy="4788853"/>
          </a:xfrm>
          <a:prstGeom prst="rect">
            <a:avLst/>
          </a:prstGeom>
        </p:spPr>
      </p:pic>
      <p:sp>
        <p:nvSpPr>
          <p:cNvPr id="6" name="Rectángulo 5"/>
          <p:cNvSpPr/>
          <p:nvPr/>
        </p:nvSpPr>
        <p:spPr>
          <a:xfrm>
            <a:off x="3538187" y="1529363"/>
            <a:ext cx="1274223" cy="246221"/>
          </a:xfrm>
          <a:prstGeom prst="rect">
            <a:avLst/>
          </a:prstGeom>
        </p:spPr>
        <p:txBody>
          <a:bodyPr wrap="square">
            <a:spAutoFit/>
          </a:bodyPr>
          <a:lstStyle/>
          <a:p>
            <a:r>
              <a:rPr lang="es-PE" sz="1000" b="1" dirty="0">
                <a:solidFill>
                  <a:schemeClr val="tx1">
                    <a:lumMod val="50000"/>
                    <a:lumOff val="50000"/>
                  </a:schemeClr>
                </a:solidFill>
                <a:latin typeface="Arial" panose="020B0604020202020204" pitchFamily="34" charset="0"/>
                <a:cs typeface="Arial" panose="020B0604020202020204" pitchFamily="34" charset="0"/>
              </a:rPr>
              <a:t>Cajamarca: 2</a:t>
            </a:r>
          </a:p>
        </p:txBody>
      </p:sp>
      <p:cxnSp>
        <p:nvCxnSpPr>
          <p:cNvPr id="7" name="Conector recto de flecha 6"/>
          <p:cNvCxnSpPr/>
          <p:nvPr/>
        </p:nvCxnSpPr>
        <p:spPr>
          <a:xfrm>
            <a:off x="3619440" y="2207632"/>
            <a:ext cx="1638697" cy="0"/>
          </a:xfrm>
          <a:prstGeom prst="straightConnector1">
            <a:avLst/>
          </a:prstGeom>
          <a:ln>
            <a:solidFill>
              <a:schemeClr val="tx1">
                <a:lumMod val="50000"/>
                <a:lumOff val="50000"/>
              </a:schemeClr>
            </a:solidFill>
            <a:tailEnd type="triangle"/>
          </a:ln>
        </p:spPr>
        <p:style>
          <a:lnRef idx="3">
            <a:schemeClr val="accent4"/>
          </a:lnRef>
          <a:fillRef idx="0">
            <a:schemeClr val="accent4"/>
          </a:fillRef>
          <a:effectRef idx="2">
            <a:schemeClr val="accent4"/>
          </a:effectRef>
          <a:fontRef idx="minor">
            <a:schemeClr val="tx1"/>
          </a:fontRef>
        </p:style>
      </p:cxnSp>
      <p:cxnSp>
        <p:nvCxnSpPr>
          <p:cNvPr id="9" name="Conector recto de flecha 8"/>
          <p:cNvCxnSpPr/>
          <p:nvPr/>
        </p:nvCxnSpPr>
        <p:spPr>
          <a:xfrm>
            <a:off x="3619440" y="2636912"/>
            <a:ext cx="1528624" cy="0"/>
          </a:xfrm>
          <a:prstGeom prst="straightConnector1">
            <a:avLst/>
          </a:prstGeom>
          <a:ln>
            <a:solidFill>
              <a:schemeClr val="tx1">
                <a:lumMod val="50000"/>
                <a:lumOff val="50000"/>
              </a:schemeClr>
            </a:solidFill>
            <a:tailEnd type="triangle"/>
          </a:ln>
        </p:spPr>
        <p:style>
          <a:lnRef idx="3">
            <a:schemeClr val="accent4"/>
          </a:lnRef>
          <a:fillRef idx="0">
            <a:schemeClr val="accent4"/>
          </a:fillRef>
          <a:effectRef idx="2">
            <a:schemeClr val="accent4"/>
          </a:effectRef>
          <a:fontRef idx="minor">
            <a:schemeClr val="tx1"/>
          </a:fontRef>
        </p:style>
      </p:cxnSp>
      <p:cxnSp>
        <p:nvCxnSpPr>
          <p:cNvPr id="10" name="Conector recto de flecha 9"/>
          <p:cNvCxnSpPr/>
          <p:nvPr/>
        </p:nvCxnSpPr>
        <p:spPr>
          <a:xfrm>
            <a:off x="3619440" y="3068960"/>
            <a:ext cx="1839133" cy="0"/>
          </a:xfrm>
          <a:prstGeom prst="straightConnector1">
            <a:avLst/>
          </a:prstGeom>
          <a:ln>
            <a:solidFill>
              <a:schemeClr val="tx1">
                <a:lumMod val="50000"/>
                <a:lumOff val="50000"/>
              </a:schemeClr>
            </a:solidFill>
            <a:tailEnd type="triangle"/>
          </a:ln>
        </p:spPr>
        <p:style>
          <a:lnRef idx="3">
            <a:schemeClr val="accent4"/>
          </a:lnRef>
          <a:fillRef idx="0">
            <a:schemeClr val="accent4"/>
          </a:fillRef>
          <a:effectRef idx="2">
            <a:schemeClr val="accent4"/>
          </a:effectRef>
          <a:fontRef idx="minor">
            <a:schemeClr val="tx1"/>
          </a:fontRef>
        </p:style>
      </p:cxnSp>
      <p:cxnSp>
        <p:nvCxnSpPr>
          <p:cNvPr id="11" name="Conector recto de flecha 10"/>
          <p:cNvCxnSpPr/>
          <p:nvPr/>
        </p:nvCxnSpPr>
        <p:spPr>
          <a:xfrm>
            <a:off x="3619440" y="3429000"/>
            <a:ext cx="2121144" cy="0"/>
          </a:xfrm>
          <a:prstGeom prst="straightConnector1">
            <a:avLst/>
          </a:prstGeom>
          <a:ln>
            <a:solidFill>
              <a:schemeClr val="tx1">
                <a:lumMod val="50000"/>
                <a:lumOff val="50000"/>
              </a:schemeClr>
            </a:solidFill>
            <a:tailEnd type="triangle"/>
          </a:ln>
        </p:spPr>
        <p:style>
          <a:lnRef idx="3">
            <a:schemeClr val="accent4"/>
          </a:lnRef>
          <a:fillRef idx="0">
            <a:schemeClr val="accent4"/>
          </a:fillRef>
          <a:effectRef idx="2">
            <a:schemeClr val="accent4"/>
          </a:effectRef>
          <a:fontRef idx="minor">
            <a:schemeClr val="tx1"/>
          </a:fontRef>
        </p:style>
      </p:cxnSp>
      <p:cxnSp>
        <p:nvCxnSpPr>
          <p:cNvPr id="12" name="Conector recto de flecha 11"/>
          <p:cNvCxnSpPr/>
          <p:nvPr/>
        </p:nvCxnSpPr>
        <p:spPr>
          <a:xfrm>
            <a:off x="3619440" y="3789040"/>
            <a:ext cx="2311597" cy="0"/>
          </a:xfrm>
          <a:prstGeom prst="straightConnector1">
            <a:avLst/>
          </a:prstGeom>
          <a:ln>
            <a:solidFill>
              <a:schemeClr val="tx1">
                <a:lumMod val="50000"/>
                <a:lumOff val="50000"/>
              </a:schemeClr>
            </a:solidFill>
            <a:tailEnd type="triangle"/>
          </a:ln>
        </p:spPr>
        <p:style>
          <a:lnRef idx="3">
            <a:schemeClr val="accent4"/>
          </a:lnRef>
          <a:fillRef idx="0">
            <a:schemeClr val="accent4"/>
          </a:fillRef>
          <a:effectRef idx="2">
            <a:schemeClr val="accent4"/>
          </a:effectRef>
          <a:fontRef idx="minor">
            <a:schemeClr val="tx1"/>
          </a:fontRef>
        </p:style>
      </p:cxnSp>
      <p:cxnSp>
        <p:nvCxnSpPr>
          <p:cNvPr id="13" name="Conector recto de flecha 12"/>
          <p:cNvCxnSpPr/>
          <p:nvPr/>
        </p:nvCxnSpPr>
        <p:spPr>
          <a:xfrm>
            <a:off x="3619440" y="4293096"/>
            <a:ext cx="2603445" cy="0"/>
          </a:xfrm>
          <a:prstGeom prst="straightConnector1">
            <a:avLst/>
          </a:prstGeom>
          <a:ln>
            <a:solidFill>
              <a:schemeClr val="tx1">
                <a:lumMod val="50000"/>
                <a:lumOff val="50000"/>
              </a:schemeClr>
            </a:solidFill>
            <a:tailEnd type="triangle"/>
          </a:ln>
        </p:spPr>
        <p:style>
          <a:lnRef idx="3">
            <a:schemeClr val="accent4"/>
          </a:lnRef>
          <a:fillRef idx="0">
            <a:schemeClr val="accent4"/>
          </a:fillRef>
          <a:effectRef idx="2">
            <a:schemeClr val="accent4"/>
          </a:effectRef>
          <a:fontRef idx="minor">
            <a:schemeClr val="tx1"/>
          </a:fontRef>
        </p:style>
      </p:cxnSp>
      <p:cxnSp>
        <p:nvCxnSpPr>
          <p:cNvPr id="14" name="Conector recto de flecha 13"/>
          <p:cNvCxnSpPr/>
          <p:nvPr/>
        </p:nvCxnSpPr>
        <p:spPr>
          <a:xfrm>
            <a:off x="3600779" y="4653136"/>
            <a:ext cx="3214237" cy="0"/>
          </a:xfrm>
          <a:prstGeom prst="straightConnector1">
            <a:avLst/>
          </a:prstGeom>
          <a:ln>
            <a:solidFill>
              <a:schemeClr val="tx1">
                <a:lumMod val="50000"/>
                <a:lumOff val="50000"/>
              </a:schemeClr>
            </a:solidFill>
            <a:tailEnd type="triangle"/>
          </a:ln>
        </p:spPr>
        <p:style>
          <a:lnRef idx="3">
            <a:schemeClr val="accent4"/>
          </a:lnRef>
          <a:fillRef idx="0">
            <a:schemeClr val="accent4"/>
          </a:fillRef>
          <a:effectRef idx="2">
            <a:schemeClr val="accent4"/>
          </a:effectRef>
          <a:fontRef idx="minor">
            <a:schemeClr val="tx1"/>
          </a:fontRef>
        </p:style>
      </p:cxnSp>
      <p:cxnSp>
        <p:nvCxnSpPr>
          <p:cNvPr id="15" name="Conector recto de flecha 14"/>
          <p:cNvCxnSpPr/>
          <p:nvPr/>
        </p:nvCxnSpPr>
        <p:spPr>
          <a:xfrm>
            <a:off x="3619440" y="5085184"/>
            <a:ext cx="2922938" cy="0"/>
          </a:xfrm>
          <a:prstGeom prst="straightConnector1">
            <a:avLst/>
          </a:prstGeom>
          <a:ln>
            <a:solidFill>
              <a:schemeClr val="tx1">
                <a:lumMod val="50000"/>
                <a:lumOff val="50000"/>
              </a:schemeClr>
            </a:solidFill>
            <a:tailEnd type="triangle"/>
          </a:ln>
        </p:spPr>
        <p:style>
          <a:lnRef idx="3">
            <a:schemeClr val="accent4"/>
          </a:lnRef>
          <a:fillRef idx="0">
            <a:schemeClr val="accent4"/>
          </a:fillRef>
          <a:effectRef idx="2">
            <a:schemeClr val="accent4"/>
          </a:effectRef>
          <a:fontRef idx="minor">
            <a:schemeClr val="tx1"/>
          </a:fontRef>
        </p:style>
      </p:cxnSp>
      <p:cxnSp>
        <p:nvCxnSpPr>
          <p:cNvPr id="16" name="Conector recto de flecha 15"/>
          <p:cNvCxnSpPr/>
          <p:nvPr/>
        </p:nvCxnSpPr>
        <p:spPr>
          <a:xfrm>
            <a:off x="3619440" y="5589240"/>
            <a:ext cx="3649768" cy="0"/>
          </a:xfrm>
          <a:prstGeom prst="straightConnector1">
            <a:avLst/>
          </a:prstGeom>
          <a:ln>
            <a:solidFill>
              <a:schemeClr val="tx1">
                <a:lumMod val="50000"/>
                <a:lumOff val="50000"/>
              </a:schemeClr>
            </a:solidFill>
            <a:tailEnd type="triangle"/>
          </a:ln>
        </p:spPr>
        <p:style>
          <a:lnRef idx="3">
            <a:schemeClr val="accent4"/>
          </a:lnRef>
          <a:fillRef idx="0">
            <a:schemeClr val="accent4"/>
          </a:fillRef>
          <a:effectRef idx="2">
            <a:schemeClr val="accent4"/>
          </a:effectRef>
          <a:fontRef idx="minor">
            <a:schemeClr val="tx1"/>
          </a:fontRef>
        </p:style>
      </p:cxnSp>
      <p:cxnSp>
        <p:nvCxnSpPr>
          <p:cNvPr id="17" name="Conector recto de flecha 16"/>
          <p:cNvCxnSpPr/>
          <p:nvPr/>
        </p:nvCxnSpPr>
        <p:spPr>
          <a:xfrm>
            <a:off x="5801796" y="1772816"/>
            <a:ext cx="0" cy="623238"/>
          </a:xfrm>
          <a:prstGeom prst="straightConnector1">
            <a:avLst/>
          </a:prstGeom>
          <a:ln>
            <a:solidFill>
              <a:schemeClr val="tx1">
                <a:lumMod val="50000"/>
                <a:lumOff val="50000"/>
              </a:schemeClr>
            </a:solidFill>
            <a:tailEnd type="triangle"/>
          </a:ln>
        </p:spPr>
        <p:style>
          <a:lnRef idx="3">
            <a:schemeClr val="accent4"/>
          </a:lnRef>
          <a:fillRef idx="0">
            <a:schemeClr val="accent4"/>
          </a:fillRef>
          <a:effectRef idx="2">
            <a:schemeClr val="accent4"/>
          </a:effectRef>
          <a:fontRef idx="minor">
            <a:schemeClr val="tx1"/>
          </a:fontRef>
        </p:style>
      </p:cxnSp>
      <p:cxnSp>
        <p:nvCxnSpPr>
          <p:cNvPr id="21" name="Conector recto 20"/>
          <p:cNvCxnSpPr/>
          <p:nvPr/>
        </p:nvCxnSpPr>
        <p:spPr>
          <a:xfrm>
            <a:off x="3619440" y="1772816"/>
            <a:ext cx="219610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5" name="Rectángulo 34"/>
          <p:cNvSpPr/>
          <p:nvPr/>
        </p:nvSpPr>
        <p:spPr>
          <a:xfrm>
            <a:off x="3538186" y="1973742"/>
            <a:ext cx="1274223" cy="246221"/>
          </a:xfrm>
          <a:prstGeom prst="rect">
            <a:avLst/>
          </a:prstGeom>
        </p:spPr>
        <p:txBody>
          <a:bodyPr wrap="square">
            <a:spAutoFit/>
          </a:bodyPr>
          <a:lstStyle/>
          <a:p>
            <a:r>
              <a:rPr lang="es-PE" sz="1000" b="1" dirty="0">
                <a:solidFill>
                  <a:schemeClr val="tx1">
                    <a:lumMod val="50000"/>
                    <a:lumOff val="50000"/>
                  </a:schemeClr>
                </a:solidFill>
                <a:latin typeface="Arial" panose="020B0604020202020204" pitchFamily="34" charset="0"/>
                <a:cs typeface="Arial" panose="020B0604020202020204" pitchFamily="34" charset="0"/>
              </a:rPr>
              <a:t>Tumbes: 2</a:t>
            </a:r>
          </a:p>
        </p:txBody>
      </p:sp>
      <p:sp>
        <p:nvSpPr>
          <p:cNvPr id="36" name="Rectángulo 35"/>
          <p:cNvSpPr/>
          <p:nvPr/>
        </p:nvSpPr>
        <p:spPr>
          <a:xfrm>
            <a:off x="3538186" y="2396227"/>
            <a:ext cx="1274223" cy="246221"/>
          </a:xfrm>
          <a:prstGeom prst="rect">
            <a:avLst/>
          </a:prstGeom>
        </p:spPr>
        <p:txBody>
          <a:bodyPr wrap="square">
            <a:spAutoFit/>
          </a:bodyPr>
          <a:lstStyle/>
          <a:p>
            <a:r>
              <a:rPr lang="es-PE" sz="1000" b="1" dirty="0">
                <a:solidFill>
                  <a:schemeClr val="tx1">
                    <a:lumMod val="50000"/>
                    <a:lumOff val="50000"/>
                  </a:schemeClr>
                </a:solidFill>
                <a:latin typeface="Arial" panose="020B0604020202020204" pitchFamily="34" charset="0"/>
                <a:cs typeface="Arial" panose="020B0604020202020204" pitchFamily="34" charset="0"/>
              </a:rPr>
              <a:t>Piura: 29</a:t>
            </a:r>
          </a:p>
        </p:txBody>
      </p:sp>
      <p:sp>
        <p:nvSpPr>
          <p:cNvPr id="37" name="Rectángulo 36"/>
          <p:cNvSpPr/>
          <p:nvPr/>
        </p:nvSpPr>
        <p:spPr>
          <a:xfrm>
            <a:off x="3538186" y="2837406"/>
            <a:ext cx="1274223" cy="246221"/>
          </a:xfrm>
          <a:prstGeom prst="rect">
            <a:avLst/>
          </a:prstGeom>
        </p:spPr>
        <p:txBody>
          <a:bodyPr wrap="square">
            <a:spAutoFit/>
          </a:bodyPr>
          <a:lstStyle/>
          <a:p>
            <a:r>
              <a:rPr lang="es-PE" sz="1000" b="1" dirty="0">
                <a:solidFill>
                  <a:schemeClr val="tx1">
                    <a:lumMod val="50000"/>
                    <a:lumOff val="50000"/>
                  </a:schemeClr>
                </a:solidFill>
                <a:latin typeface="Arial" panose="020B0604020202020204" pitchFamily="34" charset="0"/>
                <a:cs typeface="Arial" panose="020B0604020202020204" pitchFamily="34" charset="0"/>
              </a:rPr>
              <a:t>Lambayeque: 39</a:t>
            </a:r>
          </a:p>
        </p:txBody>
      </p:sp>
      <p:sp>
        <p:nvSpPr>
          <p:cNvPr id="38" name="Rectángulo 37"/>
          <p:cNvSpPr/>
          <p:nvPr/>
        </p:nvSpPr>
        <p:spPr>
          <a:xfrm>
            <a:off x="3538186" y="3209796"/>
            <a:ext cx="1274223" cy="246221"/>
          </a:xfrm>
          <a:prstGeom prst="rect">
            <a:avLst/>
          </a:prstGeom>
        </p:spPr>
        <p:txBody>
          <a:bodyPr wrap="square">
            <a:spAutoFit/>
          </a:bodyPr>
          <a:lstStyle/>
          <a:p>
            <a:r>
              <a:rPr lang="es-PE" sz="1000" b="1" dirty="0">
                <a:solidFill>
                  <a:schemeClr val="tx1">
                    <a:lumMod val="50000"/>
                    <a:lumOff val="50000"/>
                  </a:schemeClr>
                </a:solidFill>
                <a:latin typeface="Arial" panose="020B0604020202020204" pitchFamily="34" charset="0"/>
                <a:cs typeface="Arial" panose="020B0604020202020204" pitchFamily="34" charset="0"/>
              </a:rPr>
              <a:t>La Libertad: 15</a:t>
            </a:r>
          </a:p>
        </p:txBody>
      </p:sp>
      <p:sp>
        <p:nvSpPr>
          <p:cNvPr id="39" name="Rectángulo 38"/>
          <p:cNvSpPr/>
          <p:nvPr/>
        </p:nvSpPr>
        <p:spPr>
          <a:xfrm>
            <a:off x="3538185" y="3567092"/>
            <a:ext cx="1274223" cy="246221"/>
          </a:xfrm>
          <a:prstGeom prst="rect">
            <a:avLst/>
          </a:prstGeom>
        </p:spPr>
        <p:txBody>
          <a:bodyPr wrap="square">
            <a:spAutoFit/>
          </a:bodyPr>
          <a:lstStyle/>
          <a:p>
            <a:r>
              <a:rPr lang="es-PE" sz="1000" b="1" dirty="0">
                <a:solidFill>
                  <a:schemeClr val="tx1">
                    <a:lumMod val="50000"/>
                    <a:lumOff val="50000"/>
                  </a:schemeClr>
                </a:solidFill>
                <a:latin typeface="Arial" panose="020B0604020202020204" pitchFamily="34" charset="0"/>
                <a:cs typeface="Arial" panose="020B0604020202020204" pitchFamily="34" charset="0"/>
              </a:rPr>
              <a:t>Ancash: 9</a:t>
            </a:r>
          </a:p>
        </p:txBody>
      </p:sp>
      <p:sp>
        <p:nvSpPr>
          <p:cNvPr id="40" name="Rectángulo 39"/>
          <p:cNvSpPr/>
          <p:nvPr/>
        </p:nvSpPr>
        <p:spPr>
          <a:xfrm>
            <a:off x="3538185" y="3922009"/>
            <a:ext cx="1719952" cy="400110"/>
          </a:xfrm>
          <a:prstGeom prst="rect">
            <a:avLst/>
          </a:prstGeom>
        </p:spPr>
        <p:txBody>
          <a:bodyPr wrap="square">
            <a:spAutoFit/>
          </a:bodyPr>
          <a:lstStyle/>
          <a:p>
            <a:r>
              <a:rPr lang="es-PE" sz="1000" b="1" dirty="0">
                <a:solidFill>
                  <a:schemeClr val="tx1">
                    <a:lumMod val="50000"/>
                    <a:lumOff val="50000"/>
                  </a:schemeClr>
                </a:solidFill>
                <a:latin typeface="Arial" panose="020B0604020202020204" pitchFamily="34" charset="0"/>
                <a:cs typeface="Arial" panose="020B0604020202020204" pitchFamily="34" charset="0"/>
              </a:rPr>
              <a:t>Lima Metropolitana: 1</a:t>
            </a:r>
          </a:p>
          <a:p>
            <a:r>
              <a:rPr lang="es-PE" sz="1000" b="1" dirty="0">
                <a:solidFill>
                  <a:schemeClr val="tx1">
                    <a:lumMod val="50000"/>
                    <a:lumOff val="50000"/>
                  </a:schemeClr>
                </a:solidFill>
                <a:latin typeface="Arial" panose="020B0604020202020204" pitchFamily="34" charset="0"/>
                <a:cs typeface="Arial" panose="020B0604020202020204" pitchFamily="34" charset="0"/>
              </a:rPr>
              <a:t>Lima provincias: 5</a:t>
            </a:r>
          </a:p>
        </p:txBody>
      </p:sp>
      <p:sp>
        <p:nvSpPr>
          <p:cNvPr id="41" name="Rectángulo 40"/>
          <p:cNvSpPr/>
          <p:nvPr/>
        </p:nvSpPr>
        <p:spPr>
          <a:xfrm>
            <a:off x="3538184" y="4433956"/>
            <a:ext cx="1274223" cy="246221"/>
          </a:xfrm>
          <a:prstGeom prst="rect">
            <a:avLst/>
          </a:prstGeom>
        </p:spPr>
        <p:txBody>
          <a:bodyPr wrap="square">
            <a:spAutoFit/>
          </a:bodyPr>
          <a:lstStyle/>
          <a:p>
            <a:r>
              <a:rPr lang="es-PE" sz="1000" b="1" dirty="0">
                <a:solidFill>
                  <a:schemeClr val="tx1">
                    <a:lumMod val="50000"/>
                    <a:lumOff val="50000"/>
                  </a:schemeClr>
                </a:solidFill>
                <a:latin typeface="Arial" panose="020B0604020202020204" pitchFamily="34" charset="0"/>
                <a:cs typeface="Arial" panose="020B0604020202020204" pitchFamily="34" charset="0"/>
              </a:rPr>
              <a:t>Huancavelica: 3</a:t>
            </a:r>
          </a:p>
        </p:txBody>
      </p:sp>
      <p:sp>
        <p:nvSpPr>
          <p:cNvPr id="42" name="Rectángulo 41"/>
          <p:cNvSpPr/>
          <p:nvPr/>
        </p:nvSpPr>
        <p:spPr>
          <a:xfrm>
            <a:off x="3538184" y="4874647"/>
            <a:ext cx="1274223" cy="246221"/>
          </a:xfrm>
          <a:prstGeom prst="rect">
            <a:avLst/>
          </a:prstGeom>
        </p:spPr>
        <p:txBody>
          <a:bodyPr wrap="square">
            <a:spAutoFit/>
          </a:bodyPr>
          <a:lstStyle/>
          <a:p>
            <a:r>
              <a:rPr lang="es-PE" sz="1000" b="1" dirty="0">
                <a:solidFill>
                  <a:schemeClr val="tx1">
                    <a:lumMod val="50000"/>
                    <a:lumOff val="50000"/>
                  </a:schemeClr>
                </a:solidFill>
                <a:latin typeface="Arial" panose="020B0604020202020204" pitchFamily="34" charset="0"/>
                <a:cs typeface="Arial" panose="020B0604020202020204" pitchFamily="34" charset="0"/>
              </a:rPr>
              <a:t>Ica: 5</a:t>
            </a:r>
          </a:p>
        </p:txBody>
      </p:sp>
      <p:sp>
        <p:nvSpPr>
          <p:cNvPr id="43" name="Rectángulo 42"/>
          <p:cNvSpPr/>
          <p:nvPr/>
        </p:nvSpPr>
        <p:spPr>
          <a:xfrm>
            <a:off x="3538184" y="5367081"/>
            <a:ext cx="1274223" cy="246221"/>
          </a:xfrm>
          <a:prstGeom prst="rect">
            <a:avLst/>
          </a:prstGeom>
        </p:spPr>
        <p:txBody>
          <a:bodyPr wrap="square">
            <a:spAutoFit/>
          </a:bodyPr>
          <a:lstStyle/>
          <a:p>
            <a:r>
              <a:rPr lang="es-PE" sz="1000" b="1" dirty="0">
                <a:solidFill>
                  <a:schemeClr val="tx1">
                    <a:lumMod val="50000"/>
                    <a:lumOff val="50000"/>
                  </a:schemeClr>
                </a:solidFill>
                <a:latin typeface="Arial" panose="020B0604020202020204" pitchFamily="34" charset="0"/>
                <a:cs typeface="Arial" panose="020B0604020202020204" pitchFamily="34" charset="0"/>
              </a:rPr>
              <a:t>Arequipa: 6</a:t>
            </a:r>
          </a:p>
        </p:txBody>
      </p:sp>
      <p:sp>
        <p:nvSpPr>
          <p:cNvPr id="44" name="Elipse 43"/>
          <p:cNvSpPr/>
          <p:nvPr/>
        </p:nvSpPr>
        <p:spPr>
          <a:xfrm>
            <a:off x="1028917" y="1986522"/>
            <a:ext cx="1380037" cy="1300779"/>
          </a:xfrm>
          <a:prstGeom prst="ellipse">
            <a:avLst/>
          </a:prstGeom>
          <a:solidFill>
            <a:srgbClr val="1F7B9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000" b="1" dirty="0">
                <a:latin typeface="Arial" panose="020B0604020202020204" pitchFamily="34" charset="0"/>
                <a:cs typeface="Arial" panose="020B0604020202020204" pitchFamily="34" charset="0"/>
              </a:rPr>
              <a:t>308</a:t>
            </a:r>
          </a:p>
        </p:txBody>
      </p:sp>
      <p:sp>
        <p:nvSpPr>
          <p:cNvPr id="45" name="Rectángulo 44"/>
          <p:cNvSpPr/>
          <p:nvPr/>
        </p:nvSpPr>
        <p:spPr>
          <a:xfrm>
            <a:off x="852300" y="3393034"/>
            <a:ext cx="1721136" cy="1077218"/>
          </a:xfrm>
          <a:prstGeom prst="rect">
            <a:avLst/>
          </a:prstGeom>
        </p:spPr>
        <p:txBody>
          <a:bodyPr wrap="square">
            <a:spAutoFit/>
          </a:bodyPr>
          <a:lstStyle/>
          <a:p>
            <a:pPr algn="ctr"/>
            <a:r>
              <a:rPr lang="es-PE" sz="1600" b="1" dirty="0">
                <a:solidFill>
                  <a:srgbClr val="1F7B91"/>
                </a:solidFill>
                <a:latin typeface="Arial" panose="020B0604020202020204" pitchFamily="34" charset="0"/>
                <a:cs typeface="Arial" panose="020B0604020202020204" pitchFamily="34" charset="0"/>
              </a:rPr>
              <a:t>Nº de Evaluaciones de Riesgo</a:t>
            </a:r>
          </a:p>
          <a:p>
            <a:pPr algn="ctr"/>
            <a:endParaRPr lang="es-PE" sz="800" dirty="0">
              <a:latin typeface="Arial" panose="020B0604020202020204" pitchFamily="34" charset="0"/>
              <a:cs typeface="Arial" panose="020B0604020202020204" pitchFamily="34" charset="0"/>
            </a:endParaRPr>
          </a:p>
          <a:p>
            <a:pPr algn="ctr"/>
            <a:r>
              <a:rPr lang="es-PE" sz="800" dirty="0">
                <a:latin typeface="Arial" panose="020B0604020202020204" pitchFamily="34" charset="0"/>
                <a:cs typeface="Arial" panose="020B0604020202020204" pitchFamily="34" charset="0"/>
              </a:rPr>
              <a:t>entregadas al MVCS</a:t>
            </a:r>
          </a:p>
        </p:txBody>
      </p:sp>
    </p:spTree>
    <p:extLst>
      <p:ext uri="{BB962C8B-B14F-4D97-AF65-F5344CB8AC3E}">
        <p14:creationId xmlns:p14="http://schemas.microsoft.com/office/powerpoint/2010/main" val="7965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par>
                                <p:cTn id="32" presetID="22" presetClass="entr" presetSubtype="4"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par>
                                <p:cTn id="35" presetID="22" presetClass="entr" presetSubtype="4"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down)">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down)">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down)">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down)">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down)">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wipe(down)">
                                      <p:cBhvr>
                                        <p:cTn id="67" dur="500"/>
                                        <p:tgtEl>
                                          <p:spTgt spid="4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wipe(down)">
                                      <p:cBhvr>
                                        <p:cTn id="72" dur="5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wipe(down)">
                                      <p:cBhvr>
                                        <p:cTn id="77" dur="500"/>
                                        <p:tgtEl>
                                          <p:spTgt spid="4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wipe(down)">
                                      <p:cBhvr>
                                        <p:cTn id="8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5" grpId="0"/>
      <p:bldP spid="36" grpId="0"/>
      <p:bldP spid="37" grpId="0"/>
      <p:bldP spid="38" grpId="0"/>
      <p:bldP spid="39" grpId="0"/>
      <p:bldP spid="40" grpId="0"/>
      <p:bldP spid="41" grpId="0"/>
      <p:bldP spid="42" grpId="0"/>
      <p:bldP spid="4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224779" y="622142"/>
            <a:ext cx="7488832" cy="369332"/>
          </a:xfrm>
          <a:prstGeom prst="rect">
            <a:avLst/>
          </a:prstGeom>
        </p:spPr>
        <p:txBody>
          <a:bodyPr wrap="square">
            <a:spAutoFit/>
          </a:bodyPr>
          <a:lstStyle/>
          <a:p>
            <a:r>
              <a:rPr lang="es-PE" b="1" dirty="0">
                <a:solidFill>
                  <a:srgbClr val="1F7B91"/>
                </a:solidFill>
                <a:latin typeface="Arial" panose="020B0604020202020204" pitchFamily="34" charset="0"/>
                <a:cs typeface="Arial" panose="020B0604020202020204" pitchFamily="34" charset="0"/>
              </a:rPr>
              <a:t>DECLARACIÓN DE INTANGIBILIDAD PARA FINES DE VIVIENDA</a:t>
            </a:r>
          </a:p>
        </p:txBody>
      </p:sp>
      <p:sp>
        <p:nvSpPr>
          <p:cNvPr id="6" name="2 Marcador de contenido">
            <a:extLst>
              <a:ext uri="{FF2B5EF4-FFF2-40B4-BE49-F238E27FC236}">
                <a16:creationId xmlns:a16="http://schemas.microsoft.com/office/drawing/2014/main" id="{8144C7F4-33D5-4719-A5BB-EDAAE08AC505}"/>
              </a:ext>
            </a:extLst>
          </p:cNvPr>
          <p:cNvSpPr>
            <a:spLocks noGrp="1"/>
          </p:cNvSpPr>
          <p:nvPr>
            <p:ph idx="1"/>
          </p:nvPr>
        </p:nvSpPr>
        <p:spPr>
          <a:xfrm>
            <a:off x="1502864" y="1412776"/>
            <a:ext cx="6805339" cy="4464496"/>
          </a:xfrm>
        </p:spPr>
        <p:txBody>
          <a:bodyPr>
            <a:normAutofit fontScale="92500" lnSpcReduction="20000"/>
          </a:bodyPr>
          <a:lstStyle/>
          <a:p>
            <a:pPr marL="0" indent="0" algn="just">
              <a:lnSpc>
                <a:spcPct val="100000"/>
              </a:lnSpc>
              <a:buNone/>
            </a:pPr>
            <a:endParaRPr lang="es-PE" sz="1800" dirty="0">
              <a:solidFill>
                <a:prstClr val="black"/>
              </a:solidFill>
              <a:latin typeface="Arial" panose="020B0604020202020204" pitchFamily="34" charset="0"/>
              <a:cs typeface="Arial" panose="020B0604020202020204" pitchFamily="34" charset="0"/>
            </a:endParaRPr>
          </a:p>
          <a:p>
            <a:pPr marL="0" indent="0" algn="just">
              <a:lnSpc>
                <a:spcPct val="100000"/>
              </a:lnSpc>
              <a:buNone/>
            </a:pPr>
            <a:r>
              <a:rPr lang="es-PE" sz="1800" b="1" dirty="0">
                <a:solidFill>
                  <a:srgbClr val="1F7B91"/>
                </a:solidFill>
                <a:latin typeface="Arial" panose="020B0604020202020204" pitchFamily="34" charset="0"/>
                <a:cs typeface="Arial" panose="020B0604020202020204" pitchFamily="34" charset="0"/>
              </a:rPr>
              <a:t>Ley Nº 30680 </a:t>
            </a:r>
            <a:r>
              <a:rPr lang="es-PE" sz="1800" dirty="0">
                <a:latin typeface="Arial" panose="020B0604020202020204" pitchFamily="34" charset="0"/>
                <a:cs typeface="Arial" panose="020B0604020202020204" pitchFamily="34" charset="0"/>
              </a:rPr>
              <a:t>(11/11/2017), </a:t>
            </a:r>
            <a:r>
              <a:rPr lang="es-PE" sz="1800" dirty="0">
                <a:solidFill>
                  <a:prstClr val="black"/>
                </a:solidFill>
                <a:latin typeface="Arial" panose="020B0604020202020204" pitchFamily="34" charset="0"/>
                <a:cs typeface="Arial" panose="020B0604020202020204" pitchFamily="34" charset="0"/>
              </a:rPr>
              <a:t>que aprueba medidas para dinamizar la ejecución del gasto público y establece otras disposiciones</a:t>
            </a:r>
            <a:r>
              <a:rPr lang="es-PE" sz="1800" b="1" dirty="0">
                <a:solidFill>
                  <a:srgbClr val="1F7B91"/>
                </a:solidFill>
                <a:latin typeface="Arial" panose="020B0604020202020204" pitchFamily="34" charset="0"/>
                <a:cs typeface="Arial" panose="020B0604020202020204" pitchFamily="34" charset="0"/>
              </a:rPr>
              <a:t> </a:t>
            </a:r>
            <a:r>
              <a:rPr lang="es-PE" sz="1800" dirty="0">
                <a:latin typeface="Arial" panose="020B0604020202020204" pitchFamily="34" charset="0"/>
                <a:cs typeface="Arial" panose="020B0604020202020204" pitchFamily="34" charset="0"/>
              </a:rPr>
              <a:t>y el </a:t>
            </a:r>
            <a:r>
              <a:rPr lang="es-PE" sz="1800" dirty="0">
                <a:solidFill>
                  <a:prstClr val="black"/>
                </a:solidFill>
                <a:latin typeface="Arial" panose="020B0604020202020204" pitchFamily="34" charset="0"/>
                <a:cs typeface="Arial" panose="020B0604020202020204" pitchFamily="34" charset="0"/>
              </a:rPr>
              <a:t>Decreto Supremo Nº 007-2018-PCM (10/01/2018), que aprueba el </a:t>
            </a:r>
            <a:r>
              <a:rPr lang="es-PE" sz="1800" b="1" dirty="0">
                <a:solidFill>
                  <a:srgbClr val="1F7B91"/>
                </a:solidFill>
                <a:latin typeface="Arial" panose="020B0604020202020204" pitchFamily="34" charset="0"/>
                <a:cs typeface="Arial" panose="020B0604020202020204" pitchFamily="34" charset="0"/>
              </a:rPr>
              <a:t>Reglamento del artículo 49.</a:t>
            </a:r>
          </a:p>
          <a:p>
            <a:pPr marL="0" indent="0" algn="just">
              <a:lnSpc>
                <a:spcPct val="100000"/>
              </a:lnSpc>
              <a:buNone/>
            </a:pPr>
            <a:endParaRPr lang="es-PE" sz="1800" b="1" dirty="0">
              <a:solidFill>
                <a:srgbClr val="1F7B91"/>
              </a:solidFill>
              <a:latin typeface="Arial" panose="020B0604020202020204" pitchFamily="34" charset="0"/>
              <a:cs typeface="Arial" panose="020B0604020202020204" pitchFamily="34" charset="0"/>
            </a:endParaRPr>
          </a:p>
          <a:p>
            <a:pPr marL="0" indent="0" algn="just">
              <a:lnSpc>
                <a:spcPct val="100000"/>
              </a:lnSpc>
              <a:buNone/>
            </a:pPr>
            <a:endParaRPr lang="es-PE" sz="1800" b="1" dirty="0">
              <a:solidFill>
                <a:srgbClr val="1F7B91"/>
              </a:solidFill>
              <a:latin typeface="Arial" panose="020B0604020202020204" pitchFamily="34" charset="0"/>
              <a:cs typeface="Arial" panose="020B0604020202020204" pitchFamily="34" charset="0"/>
            </a:endParaRPr>
          </a:p>
          <a:p>
            <a:pPr marL="0" indent="0" algn="just">
              <a:lnSpc>
                <a:spcPct val="100000"/>
              </a:lnSpc>
              <a:buNone/>
            </a:pPr>
            <a:r>
              <a:rPr lang="es-PE" sz="1800" dirty="0">
                <a:latin typeface="Arial" panose="020B0604020202020204" pitchFamily="34" charset="0"/>
                <a:cs typeface="Arial" panose="020B0604020202020204" pitchFamily="34" charset="0"/>
              </a:rPr>
              <a:t>Resolución Jefatural Nº 018-2018-CENEPRED/J (22.01.2018), que aprueba la Directiva Nº 001-2018-CENEPRED/DIFAT para la </a:t>
            </a:r>
            <a:r>
              <a:rPr lang="es-PE" sz="1800" b="1" dirty="0">
                <a:solidFill>
                  <a:srgbClr val="1F7B91"/>
                </a:solidFill>
                <a:latin typeface="Arial" panose="020B0604020202020204" pitchFamily="34" charset="0"/>
                <a:cs typeface="Arial" panose="020B0604020202020204" pitchFamily="34" charset="0"/>
              </a:rPr>
              <a:t>Declaración de Intangibilidad para fines de vivienda de las zonas de riesgo no mitigable</a:t>
            </a:r>
            <a:r>
              <a:rPr lang="es-PE" sz="1800" dirty="0">
                <a:latin typeface="Arial" panose="020B0604020202020204" pitchFamily="34" charset="0"/>
                <a:cs typeface="Arial" panose="020B0604020202020204" pitchFamily="34" charset="0"/>
              </a:rPr>
              <a:t>.</a:t>
            </a:r>
          </a:p>
          <a:p>
            <a:pPr marL="0" indent="0" algn="just">
              <a:lnSpc>
                <a:spcPct val="100000"/>
              </a:lnSpc>
              <a:buNone/>
            </a:pPr>
            <a:endParaRPr lang="es-PE" sz="1800" dirty="0">
              <a:latin typeface="Arial" panose="020B0604020202020204" pitchFamily="34" charset="0"/>
              <a:cs typeface="Arial" panose="020B0604020202020204" pitchFamily="34" charset="0"/>
            </a:endParaRPr>
          </a:p>
          <a:p>
            <a:pPr marL="0" indent="0" algn="just">
              <a:lnSpc>
                <a:spcPct val="100000"/>
              </a:lnSpc>
              <a:buNone/>
            </a:pPr>
            <a:endParaRPr lang="es-PE" sz="1800" dirty="0">
              <a:latin typeface="Arial" panose="020B0604020202020204" pitchFamily="34" charset="0"/>
              <a:cs typeface="Arial" panose="020B0604020202020204" pitchFamily="34" charset="0"/>
            </a:endParaRPr>
          </a:p>
          <a:p>
            <a:pPr marL="0" indent="0" algn="just">
              <a:lnSpc>
                <a:spcPct val="100000"/>
              </a:lnSpc>
              <a:buNone/>
            </a:pPr>
            <a:r>
              <a:rPr lang="es-PE" sz="1800" dirty="0">
                <a:latin typeface="Arial" panose="020B0604020202020204" pitchFamily="34" charset="0"/>
                <a:cs typeface="Arial" panose="020B0604020202020204" pitchFamily="34" charset="0"/>
              </a:rPr>
              <a:t>Solicitud de Declaratoria de Intangibilidad (16/01/2018) solicitada por la empresa Activos Mineros para el </a:t>
            </a:r>
            <a:r>
              <a:rPr lang="es-PE" sz="1800" b="1" dirty="0">
                <a:solidFill>
                  <a:srgbClr val="1F7B91"/>
                </a:solidFill>
                <a:latin typeface="Arial" panose="020B0604020202020204" pitchFamily="34" charset="0"/>
                <a:cs typeface="Arial" panose="020B0604020202020204" pitchFamily="34" charset="0"/>
              </a:rPr>
              <a:t>Lote Municipio Morococha</a:t>
            </a:r>
            <a:r>
              <a:rPr lang="es-PE" sz="1800" dirty="0">
                <a:latin typeface="Arial" panose="020B0604020202020204" pitchFamily="34" charset="0"/>
                <a:cs typeface="Arial" panose="020B0604020202020204" pitchFamily="34" charset="0"/>
              </a:rPr>
              <a:t>.</a:t>
            </a:r>
          </a:p>
          <a:p>
            <a:pPr marL="0" indent="0" algn="just">
              <a:lnSpc>
                <a:spcPct val="100000"/>
              </a:lnSpc>
              <a:buNone/>
            </a:pPr>
            <a:endParaRPr lang="es-PE" sz="1800" dirty="0">
              <a:solidFill>
                <a:srgbClr val="FF0000"/>
              </a:solidFill>
              <a:latin typeface="Arial" panose="020B0604020202020204" pitchFamily="34" charset="0"/>
              <a:cs typeface="Arial" panose="020B0604020202020204" pitchFamily="34" charset="0"/>
            </a:endParaRPr>
          </a:p>
        </p:txBody>
      </p:sp>
      <p:grpSp>
        <p:nvGrpSpPr>
          <p:cNvPr id="8" name="Grupo 7">
            <a:extLst>
              <a:ext uri="{FF2B5EF4-FFF2-40B4-BE49-F238E27FC236}">
                <a16:creationId xmlns:a16="http://schemas.microsoft.com/office/drawing/2014/main" id="{6BE86C12-1E1E-496F-BF5F-C40DDEB781AE}"/>
              </a:ext>
            </a:extLst>
          </p:cNvPr>
          <p:cNvGrpSpPr/>
          <p:nvPr/>
        </p:nvGrpSpPr>
        <p:grpSpPr>
          <a:xfrm>
            <a:off x="971600" y="1772816"/>
            <a:ext cx="7336603" cy="984264"/>
            <a:chOff x="10294786" y="3180053"/>
            <a:chExt cx="2049087" cy="1822205"/>
          </a:xfrm>
        </p:grpSpPr>
        <p:cxnSp>
          <p:nvCxnSpPr>
            <p:cNvPr id="9" name="Conector recto 8">
              <a:extLst>
                <a:ext uri="{FF2B5EF4-FFF2-40B4-BE49-F238E27FC236}">
                  <a16:creationId xmlns:a16="http://schemas.microsoft.com/office/drawing/2014/main" id="{DA87F2CC-60A0-4471-AB97-DAE517FED08A}"/>
                </a:ext>
              </a:extLst>
            </p:cNvPr>
            <p:cNvCxnSpPr/>
            <p:nvPr/>
          </p:nvCxnSpPr>
          <p:spPr>
            <a:xfrm flipV="1">
              <a:off x="10294786" y="3180053"/>
              <a:ext cx="0" cy="182220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Conector recto de flecha 9">
              <a:extLst>
                <a:ext uri="{FF2B5EF4-FFF2-40B4-BE49-F238E27FC236}">
                  <a16:creationId xmlns:a16="http://schemas.microsoft.com/office/drawing/2014/main" id="{0B8CA2D9-E489-499D-A2E3-F8D9575C7D33}"/>
                </a:ext>
              </a:extLst>
            </p:cNvPr>
            <p:cNvCxnSpPr/>
            <p:nvPr/>
          </p:nvCxnSpPr>
          <p:spPr>
            <a:xfrm>
              <a:off x="10294786" y="4994183"/>
              <a:ext cx="2049087"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Rectángulo 10">
            <a:extLst>
              <a:ext uri="{FF2B5EF4-FFF2-40B4-BE49-F238E27FC236}">
                <a16:creationId xmlns:a16="http://schemas.microsoft.com/office/drawing/2014/main" id="{1B53C72F-E406-4FC7-9EBB-B86629183523}"/>
              </a:ext>
            </a:extLst>
          </p:cNvPr>
          <p:cNvSpPr/>
          <p:nvPr/>
        </p:nvSpPr>
        <p:spPr>
          <a:xfrm>
            <a:off x="611560" y="1700808"/>
            <a:ext cx="720080" cy="864096"/>
          </a:xfrm>
          <a:prstGeom prst="rect">
            <a:avLst/>
          </a:prstGeom>
          <a:solidFill>
            <a:srgbClr val="8F77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a:latin typeface="Arial" panose="020B0604020202020204" pitchFamily="34" charset="0"/>
                <a:cs typeface="Arial" panose="020B0604020202020204" pitchFamily="34" charset="0"/>
              </a:rPr>
              <a:t>01</a:t>
            </a:r>
          </a:p>
        </p:txBody>
      </p:sp>
      <p:grpSp>
        <p:nvGrpSpPr>
          <p:cNvPr id="12" name="Grupo 11">
            <a:extLst>
              <a:ext uri="{FF2B5EF4-FFF2-40B4-BE49-F238E27FC236}">
                <a16:creationId xmlns:a16="http://schemas.microsoft.com/office/drawing/2014/main" id="{1E26BE5E-1378-4517-8B4E-5C64883446A0}"/>
              </a:ext>
            </a:extLst>
          </p:cNvPr>
          <p:cNvGrpSpPr/>
          <p:nvPr/>
        </p:nvGrpSpPr>
        <p:grpSpPr>
          <a:xfrm>
            <a:off x="971600" y="3426819"/>
            <a:ext cx="7336603" cy="984264"/>
            <a:chOff x="10294786" y="3180053"/>
            <a:chExt cx="2049087" cy="1822205"/>
          </a:xfrm>
        </p:grpSpPr>
        <p:cxnSp>
          <p:nvCxnSpPr>
            <p:cNvPr id="13" name="Conector recto 12">
              <a:extLst>
                <a:ext uri="{FF2B5EF4-FFF2-40B4-BE49-F238E27FC236}">
                  <a16:creationId xmlns:a16="http://schemas.microsoft.com/office/drawing/2014/main" id="{84613552-D4D8-4321-B7D1-54223B8F870F}"/>
                </a:ext>
              </a:extLst>
            </p:cNvPr>
            <p:cNvCxnSpPr/>
            <p:nvPr/>
          </p:nvCxnSpPr>
          <p:spPr>
            <a:xfrm flipV="1">
              <a:off x="10294786" y="3180053"/>
              <a:ext cx="0" cy="182220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2BF1382A-36CB-4558-BB36-B00301D19633}"/>
                </a:ext>
              </a:extLst>
            </p:cNvPr>
            <p:cNvCxnSpPr/>
            <p:nvPr/>
          </p:nvCxnSpPr>
          <p:spPr>
            <a:xfrm>
              <a:off x="10294786" y="4994183"/>
              <a:ext cx="2049087"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Rectángulo 14">
            <a:extLst>
              <a:ext uri="{FF2B5EF4-FFF2-40B4-BE49-F238E27FC236}">
                <a16:creationId xmlns:a16="http://schemas.microsoft.com/office/drawing/2014/main" id="{A90C3243-3763-4DE6-AB27-3030F8B4F737}"/>
              </a:ext>
            </a:extLst>
          </p:cNvPr>
          <p:cNvSpPr/>
          <p:nvPr/>
        </p:nvSpPr>
        <p:spPr>
          <a:xfrm>
            <a:off x="611560" y="3290401"/>
            <a:ext cx="720080" cy="864096"/>
          </a:xfrm>
          <a:prstGeom prst="rect">
            <a:avLst/>
          </a:prstGeom>
          <a:solidFill>
            <a:srgbClr val="1F7B9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a:latin typeface="Arial" panose="020B0604020202020204" pitchFamily="34" charset="0"/>
                <a:cs typeface="Arial" panose="020B0604020202020204" pitchFamily="34" charset="0"/>
              </a:rPr>
              <a:t>02</a:t>
            </a:r>
          </a:p>
        </p:txBody>
      </p:sp>
      <p:grpSp>
        <p:nvGrpSpPr>
          <p:cNvPr id="16" name="Grupo 15">
            <a:extLst>
              <a:ext uri="{FF2B5EF4-FFF2-40B4-BE49-F238E27FC236}">
                <a16:creationId xmlns:a16="http://schemas.microsoft.com/office/drawing/2014/main" id="{87506E7E-9E98-423A-BB0A-3694D194CFF6}"/>
              </a:ext>
            </a:extLst>
          </p:cNvPr>
          <p:cNvGrpSpPr/>
          <p:nvPr/>
        </p:nvGrpSpPr>
        <p:grpSpPr>
          <a:xfrm>
            <a:off x="971600" y="4952002"/>
            <a:ext cx="7336603" cy="984264"/>
            <a:chOff x="10294786" y="3180053"/>
            <a:chExt cx="2049087" cy="1822205"/>
          </a:xfrm>
        </p:grpSpPr>
        <p:cxnSp>
          <p:nvCxnSpPr>
            <p:cNvPr id="17" name="Conector recto 16">
              <a:extLst>
                <a:ext uri="{FF2B5EF4-FFF2-40B4-BE49-F238E27FC236}">
                  <a16:creationId xmlns:a16="http://schemas.microsoft.com/office/drawing/2014/main" id="{03BF9B05-5331-48A2-83C1-9D65DACE34DA}"/>
                </a:ext>
              </a:extLst>
            </p:cNvPr>
            <p:cNvCxnSpPr/>
            <p:nvPr/>
          </p:nvCxnSpPr>
          <p:spPr>
            <a:xfrm flipV="1">
              <a:off x="10294786" y="3180053"/>
              <a:ext cx="0" cy="182220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Conector recto de flecha 17">
              <a:extLst>
                <a:ext uri="{FF2B5EF4-FFF2-40B4-BE49-F238E27FC236}">
                  <a16:creationId xmlns:a16="http://schemas.microsoft.com/office/drawing/2014/main" id="{763FC9B4-779F-4F02-A57A-21F62FA055A9}"/>
                </a:ext>
              </a:extLst>
            </p:cNvPr>
            <p:cNvCxnSpPr/>
            <p:nvPr/>
          </p:nvCxnSpPr>
          <p:spPr>
            <a:xfrm>
              <a:off x="10294786" y="4994183"/>
              <a:ext cx="2049087"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Rectángulo 18">
            <a:extLst>
              <a:ext uri="{FF2B5EF4-FFF2-40B4-BE49-F238E27FC236}">
                <a16:creationId xmlns:a16="http://schemas.microsoft.com/office/drawing/2014/main" id="{7A65ECE9-6F8D-4EA5-8C7C-21DE241AD567}"/>
              </a:ext>
            </a:extLst>
          </p:cNvPr>
          <p:cNvSpPr/>
          <p:nvPr/>
        </p:nvSpPr>
        <p:spPr>
          <a:xfrm>
            <a:off x="611560" y="4879994"/>
            <a:ext cx="720080" cy="864096"/>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a:latin typeface="Arial" panose="020B0604020202020204" pitchFamily="34" charset="0"/>
                <a:cs typeface="Arial" panose="020B0604020202020204" pitchFamily="34" charset="0"/>
              </a:rPr>
              <a:t>03</a:t>
            </a:r>
          </a:p>
        </p:txBody>
      </p:sp>
    </p:spTree>
    <p:extLst>
      <p:ext uri="{BB962C8B-B14F-4D97-AF65-F5344CB8AC3E}">
        <p14:creationId xmlns:p14="http://schemas.microsoft.com/office/powerpoint/2010/main" val="3915822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2"/>
          <p:cNvSpPr/>
          <p:nvPr/>
        </p:nvSpPr>
        <p:spPr>
          <a:xfrm>
            <a:off x="861114" y="968721"/>
            <a:ext cx="7504964" cy="3036343"/>
          </a:xfrm>
          <a:prstGeom prst="wedgeRectCallout">
            <a:avLst>
              <a:gd name="adj1" fmla="val -36295"/>
              <a:gd name="adj2" fmla="val 71791"/>
            </a:avLst>
          </a:prstGeom>
          <a:noFill/>
          <a:ln w="1016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900" rIns="342900" rtlCol="0" anchor="ctr"/>
          <a:lstStyle/>
          <a:p>
            <a:pPr lvl="0" algn="ctr" eaLnBrk="1" fontAlgn="auto" hangingPunct="1">
              <a:spcBef>
                <a:spcPts val="0"/>
              </a:spcBef>
              <a:spcAft>
                <a:spcPts val="0"/>
              </a:spcAft>
            </a:pPr>
            <a:r>
              <a:rPr lang="es-PE" b="1" dirty="0">
                <a:solidFill>
                  <a:srgbClr val="008FA2"/>
                </a:solidFill>
                <a:latin typeface="Arial" panose="020B0604020202020204" pitchFamily="34" charset="0"/>
                <a:cs typeface="Arial" panose="020B0604020202020204" pitchFamily="34" charset="0"/>
              </a:rPr>
              <a:t>LEY MARCO SOBRE CAMBIO CLIMÁTICO - LEY Nº 30754</a:t>
            </a:r>
            <a:endParaRPr lang="es-ES" b="1" dirty="0">
              <a:solidFill>
                <a:srgbClr val="008FA2"/>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dirty="0">
              <a:ln>
                <a:noFill/>
              </a:ln>
              <a:solidFill>
                <a:srgbClr val="008FA2"/>
              </a:solidFill>
              <a:effectLst/>
              <a:uLnTx/>
              <a:uFillTx/>
              <a:latin typeface="Arial" panose="020B0604020202020204" pitchFamily="34" charset="0"/>
              <a:ea typeface="+mn-ea"/>
              <a:cs typeface="Arial" panose="020B0604020202020204" pitchFamily="34" charset="0"/>
            </a:endParaRPr>
          </a:p>
          <a:p>
            <a:pPr lvl="0" algn="just" eaLnBrk="1" fontAlgn="auto" hangingPunct="1">
              <a:spcBef>
                <a:spcPts val="0"/>
              </a:spcBef>
              <a:spcAft>
                <a:spcPts val="0"/>
              </a:spcAft>
            </a:pPr>
            <a:r>
              <a:rPr lang="es-PE" sz="1500" dirty="0">
                <a:solidFill>
                  <a:srgbClr val="E7E6E6">
                    <a:lumMod val="50000"/>
                  </a:srgbClr>
                </a:solidFill>
                <a:latin typeface="Arial" panose="020B0604020202020204" pitchFamily="34" charset="0"/>
                <a:cs typeface="Arial" panose="020B0604020202020204" pitchFamily="34" charset="0"/>
              </a:rPr>
              <a:t>Tiene por objeto establecer los principios, enfoques y disposiciones generales para coordinar, articular, diseñar, ejecutar, reportar, monitorear, evaluar y difundir las políticas públicas para la gestión integral, participativa y transparente de las medidas de adaptación y mitigación al cambio climático, a fin de reducir la vulnerabilidad del país al cambio climático, aprovechar las oportunidades del crecimiento bajo en carbono y cumplir con los compromisos internacionales asumidos por el Estado ante la Convención Marco de las Naciones Unidas sobre Cambio Climático, con enfoque intergeneracional.</a:t>
            </a:r>
          </a:p>
        </p:txBody>
      </p:sp>
      <p:sp>
        <p:nvSpPr>
          <p:cNvPr id="5" name="Rectangle 14"/>
          <p:cNvSpPr/>
          <p:nvPr/>
        </p:nvSpPr>
        <p:spPr>
          <a:xfrm>
            <a:off x="427895" y="605057"/>
            <a:ext cx="937022" cy="701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13"/>
          <p:cNvSpPr/>
          <p:nvPr/>
        </p:nvSpPr>
        <p:spPr>
          <a:xfrm>
            <a:off x="357312" y="529402"/>
            <a:ext cx="1007604" cy="777506"/>
          </a:xfrm>
          <a:custGeom>
            <a:avLst/>
            <a:gdLst>
              <a:gd name="connsiteX0" fmla="*/ 702120 w 1343472"/>
              <a:gd name="connsiteY0" fmla="*/ 0 h 1036674"/>
              <a:gd name="connsiteX1" fmla="*/ 1343472 w 1343472"/>
              <a:gd name="connsiteY1" fmla="*/ 0 h 1036674"/>
              <a:gd name="connsiteX2" fmla="*/ 1343472 w 1343472"/>
              <a:gd name="connsiteY2" fmla="*/ 640625 h 1036674"/>
              <a:gd name="connsiteX3" fmla="*/ 1343472 w 1343472"/>
              <a:gd name="connsiteY3" fmla="*/ 641353 h 1036674"/>
              <a:gd name="connsiteX4" fmla="*/ 960529 w 1343472"/>
              <a:gd name="connsiteY4" fmla="*/ 1036674 h 1036674"/>
              <a:gd name="connsiteX5" fmla="*/ 1073615 w 1343472"/>
              <a:gd name="connsiteY5" fmla="*/ 641353 h 1036674"/>
              <a:gd name="connsiteX6" fmla="*/ 702120 w 1343472"/>
              <a:gd name="connsiteY6" fmla="*/ 641353 h 1036674"/>
              <a:gd name="connsiteX7" fmla="*/ 0 w 1343472"/>
              <a:gd name="connsiteY7" fmla="*/ 0 h 1036674"/>
              <a:gd name="connsiteX8" fmla="*/ 641352 w 1343472"/>
              <a:gd name="connsiteY8" fmla="*/ 0 h 1036674"/>
              <a:gd name="connsiteX9" fmla="*/ 641352 w 1343472"/>
              <a:gd name="connsiteY9" fmla="*/ 640625 h 1036674"/>
              <a:gd name="connsiteX10" fmla="*/ 641352 w 1343472"/>
              <a:gd name="connsiteY10" fmla="*/ 641353 h 1036674"/>
              <a:gd name="connsiteX11" fmla="*/ 258409 w 1343472"/>
              <a:gd name="connsiteY11" fmla="*/ 1036674 h 1036674"/>
              <a:gd name="connsiteX12" fmla="*/ 371495 w 1343472"/>
              <a:gd name="connsiteY12" fmla="*/ 641353 h 1036674"/>
              <a:gd name="connsiteX13" fmla="*/ 0 w 1343472"/>
              <a:gd name="connsiteY13" fmla="*/ 641353 h 103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3472" h="1036674">
                <a:moveTo>
                  <a:pt x="702120" y="0"/>
                </a:moveTo>
                <a:lnTo>
                  <a:pt x="1343472" y="0"/>
                </a:lnTo>
                <a:lnTo>
                  <a:pt x="1343472" y="640625"/>
                </a:lnTo>
                <a:lnTo>
                  <a:pt x="1343472" y="641353"/>
                </a:lnTo>
                <a:lnTo>
                  <a:pt x="960529" y="1036674"/>
                </a:lnTo>
                <a:lnTo>
                  <a:pt x="1073615" y="641353"/>
                </a:lnTo>
                <a:lnTo>
                  <a:pt x="702120" y="641353"/>
                </a:lnTo>
                <a:close/>
                <a:moveTo>
                  <a:pt x="0" y="0"/>
                </a:moveTo>
                <a:lnTo>
                  <a:pt x="641352" y="0"/>
                </a:lnTo>
                <a:lnTo>
                  <a:pt x="641352" y="640625"/>
                </a:lnTo>
                <a:lnTo>
                  <a:pt x="641352" y="641353"/>
                </a:lnTo>
                <a:lnTo>
                  <a:pt x="258409" y="1036674"/>
                </a:lnTo>
                <a:lnTo>
                  <a:pt x="371495" y="641353"/>
                </a:lnTo>
                <a:lnTo>
                  <a:pt x="0" y="64135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DF0C6021-C639-479C-ACA1-365EDF11C376}"/>
              </a:ext>
            </a:extLst>
          </p:cNvPr>
          <p:cNvSpPr txBox="1"/>
          <p:nvPr/>
        </p:nvSpPr>
        <p:spPr>
          <a:xfrm>
            <a:off x="827585" y="5157192"/>
            <a:ext cx="7945223" cy="923330"/>
          </a:xfrm>
          <a:prstGeom prst="rect">
            <a:avLst/>
          </a:prstGeom>
          <a:noFill/>
        </p:spPr>
        <p:txBody>
          <a:bodyPr wrap="square" rtlCol="0">
            <a:spAutoFit/>
          </a:bodyPr>
          <a:lstStyle/>
          <a:p>
            <a:pPr algn="just"/>
            <a:r>
              <a:rPr lang="es-PE" b="1" dirty="0"/>
              <a:t>ACCIONES: </a:t>
            </a:r>
            <a:r>
              <a:rPr lang="es-PE" i="1" dirty="0"/>
              <a:t>Participación en la elaboración del Reglamento de la Ley</a:t>
            </a:r>
          </a:p>
          <a:p>
            <a:pPr algn="just"/>
            <a:r>
              <a:rPr lang="es-PE" i="1" dirty="0"/>
              <a:t>a través de una mesa de trabajo en coordinación con el ente Rector del Sistema </a:t>
            </a:r>
          </a:p>
          <a:p>
            <a:pPr algn="just"/>
            <a:r>
              <a:rPr lang="es-PE" i="1" dirty="0"/>
              <a:t>Nacional de Gestión del Riesgo de Desastres (SINAGERD).</a:t>
            </a:r>
          </a:p>
        </p:txBody>
      </p:sp>
    </p:spTree>
    <p:extLst>
      <p:ext uri="{BB962C8B-B14F-4D97-AF65-F5344CB8AC3E}">
        <p14:creationId xmlns:p14="http://schemas.microsoft.com/office/powerpoint/2010/main" val="28761379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CEEA814B-62A0-4B17-9257-5656847037C0}"/>
              </a:ext>
            </a:extLst>
          </p:cNvPr>
          <p:cNvPicPr>
            <a:picLocks noChangeAspect="1"/>
          </p:cNvPicPr>
          <p:nvPr/>
        </p:nvPicPr>
        <p:blipFill rotWithShape="1">
          <a:blip r:embed="rId2">
            <a:extLst>
              <a:ext uri="{28A0092B-C50C-407E-A947-70E740481C1C}">
                <a14:useLocalDpi xmlns:a14="http://schemas.microsoft.com/office/drawing/2010/main" val="0"/>
              </a:ext>
            </a:extLst>
          </a:blip>
          <a:srcRect t="15890"/>
          <a:stretch/>
        </p:blipFill>
        <p:spPr>
          <a:xfrm>
            <a:off x="0" y="548680"/>
            <a:ext cx="9144000" cy="5760640"/>
          </a:xfrm>
          <a:prstGeom prst="rect">
            <a:avLst/>
          </a:prstGeom>
          <a:solidFill>
            <a:schemeClr val="bg1">
              <a:lumMod val="95000"/>
            </a:schemeClr>
          </a:solidFill>
        </p:spPr>
      </p:pic>
      <p:sp>
        <p:nvSpPr>
          <p:cNvPr id="15" name="Rectángulo 14">
            <a:extLst>
              <a:ext uri="{FF2B5EF4-FFF2-40B4-BE49-F238E27FC236}">
                <a16:creationId xmlns:a16="http://schemas.microsoft.com/office/drawing/2014/main" id="{310F3663-46B5-4BEA-81B1-2D732328DDA7}"/>
              </a:ext>
            </a:extLst>
          </p:cNvPr>
          <p:cNvSpPr/>
          <p:nvPr/>
        </p:nvSpPr>
        <p:spPr>
          <a:xfrm>
            <a:off x="-11430" y="548680"/>
            <a:ext cx="9144000" cy="576064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A67A1097-B5FC-46AB-A4C8-7462CF09CD10}"/>
              </a:ext>
            </a:extLst>
          </p:cNvPr>
          <p:cNvSpPr/>
          <p:nvPr/>
        </p:nvSpPr>
        <p:spPr>
          <a:xfrm>
            <a:off x="5561812" y="2884602"/>
            <a:ext cx="3593617" cy="1121789"/>
          </a:xfrm>
          <a:prstGeom prst="rect">
            <a:avLst/>
          </a:prstGeom>
          <a:gradFill flip="none" rotWithShape="1">
            <a:gsLst>
              <a:gs pos="10000">
                <a:schemeClr val="accent1">
                  <a:lumMod val="5000"/>
                  <a:lumOff val="95000"/>
                  <a:alpha val="0"/>
                </a:schemeClr>
              </a:gs>
              <a:gs pos="100000">
                <a:schemeClr val="bg1"/>
              </a:gs>
              <a:gs pos="100000">
                <a:schemeClr val="accent1">
                  <a:lumMod val="45000"/>
                  <a:lumOff val="55000"/>
                </a:schemeClr>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Título 1">
            <a:extLst>
              <a:ext uri="{FF2B5EF4-FFF2-40B4-BE49-F238E27FC236}">
                <a16:creationId xmlns:a16="http://schemas.microsoft.com/office/drawing/2014/main" id="{67912722-8F7D-45AE-992D-7E7EF1D4FA15}"/>
              </a:ext>
            </a:extLst>
          </p:cNvPr>
          <p:cNvSpPr txBox="1">
            <a:spLocks/>
          </p:cNvSpPr>
          <p:nvPr/>
        </p:nvSpPr>
        <p:spPr>
          <a:xfrm>
            <a:off x="6174463" y="3136769"/>
            <a:ext cx="2684730" cy="584462"/>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fontAlgn="auto">
              <a:lnSpc>
                <a:spcPct val="100000"/>
              </a:lnSpc>
              <a:spcAft>
                <a:spcPts val="0"/>
              </a:spcAft>
            </a:pPr>
            <a:r>
              <a:rPr lang="es-PE" sz="2400" b="1" dirty="0">
                <a:solidFill>
                  <a:srgbClr val="008FA2"/>
                </a:solidFill>
                <a:latin typeface="Arial" panose="020B0604020202020204" pitchFamily="34" charset="0"/>
                <a:cs typeface="Arial" panose="020B0604020202020204" pitchFamily="34" charset="0"/>
              </a:rPr>
              <a:t>MUCHAS GRACIAS</a:t>
            </a:r>
            <a:endParaRPr lang="es-PE" sz="2400" dirty="0">
              <a:solidFill>
                <a:srgbClr val="008FA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649340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83AE8B0-08A1-40F0-AE22-E273F1F93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470" y="2047139"/>
            <a:ext cx="8775380" cy="3451293"/>
          </a:xfrm>
          <a:prstGeom prst="rect">
            <a:avLst/>
          </a:prstGeom>
        </p:spPr>
      </p:pic>
      <p:sp>
        <p:nvSpPr>
          <p:cNvPr id="39" name="1 Título">
            <a:extLst>
              <a:ext uri="{FF2B5EF4-FFF2-40B4-BE49-F238E27FC236}">
                <a16:creationId xmlns:a16="http://schemas.microsoft.com/office/drawing/2014/main" id="{26476D90-1413-4F72-A307-0CF48164B30A}"/>
              </a:ext>
            </a:extLst>
          </p:cNvPr>
          <p:cNvSpPr txBox="1">
            <a:spLocks/>
          </p:cNvSpPr>
          <p:nvPr/>
        </p:nvSpPr>
        <p:spPr>
          <a:xfrm>
            <a:off x="506411" y="716622"/>
            <a:ext cx="4256654" cy="4315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E" sz="2000" b="1" dirty="0">
                <a:solidFill>
                  <a:srgbClr val="1F7B91"/>
                </a:solidFill>
                <a:latin typeface="Arial" panose="020B0604020202020204" pitchFamily="34" charset="0"/>
                <a:cs typeface="Arial" panose="020B0604020202020204" pitchFamily="34" charset="0"/>
              </a:rPr>
              <a:t>ANTECEDENTES</a:t>
            </a:r>
          </a:p>
        </p:txBody>
      </p:sp>
    </p:spTree>
    <p:extLst>
      <p:ext uri="{BB962C8B-B14F-4D97-AF65-F5344CB8AC3E}">
        <p14:creationId xmlns:p14="http://schemas.microsoft.com/office/powerpoint/2010/main" val="3681113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Título">
            <a:extLst>
              <a:ext uri="{FF2B5EF4-FFF2-40B4-BE49-F238E27FC236}">
                <a16:creationId xmlns:a16="http://schemas.microsoft.com/office/drawing/2014/main" id="{07EDADBF-5DCA-4072-B6E5-07688F577B90}"/>
              </a:ext>
            </a:extLst>
          </p:cNvPr>
          <p:cNvSpPr txBox="1">
            <a:spLocks/>
          </p:cNvSpPr>
          <p:nvPr/>
        </p:nvSpPr>
        <p:spPr>
          <a:xfrm>
            <a:off x="506412" y="1113920"/>
            <a:ext cx="8070660" cy="16287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PE" sz="2000" b="1" dirty="0">
                <a:solidFill>
                  <a:srgbClr val="1F7B91"/>
                </a:solidFill>
                <a:latin typeface="Arial" panose="020B0604020202020204" pitchFamily="34" charset="0"/>
                <a:cs typeface="Arial" panose="020B0604020202020204" pitchFamily="34" charset="0"/>
              </a:rPr>
              <a:t>LEY Nº 29664</a:t>
            </a:r>
          </a:p>
          <a:p>
            <a:pPr algn="just"/>
            <a:r>
              <a:rPr lang="es-PE" sz="1600" dirty="0">
                <a:solidFill>
                  <a:schemeClr val="tx1">
                    <a:lumMod val="65000"/>
                    <a:lumOff val="35000"/>
                  </a:schemeClr>
                </a:solidFill>
                <a:latin typeface="Arial" panose="020B0604020202020204" pitchFamily="34" charset="0"/>
                <a:cs typeface="Arial" panose="020B0604020202020204" pitchFamily="34" charset="0"/>
              </a:rPr>
              <a:t>Ley que crea el Sistema Nacional de Gestión del Riesgo de Desastres, e</a:t>
            </a:r>
            <a:r>
              <a:rPr lang="es-ES" sz="1600" dirty="0">
                <a:solidFill>
                  <a:schemeClr val="tx1">
                    <a:lumMod val="65000"/>
                    <a:lumOff val="35000"/>
                  </a:schemeClr>
                </a:solidFill>
                <a:latin typeface="Arial" panose="020B0604020202020204" pitchFamily="34" charset="0"/>
                <a:cs typeface="Arial" panose="020B0604020202020204" pitchFamily="34" charset="0"/>
              </a:rPr>
              <a:t>s de aplicación y cumplimiento obligatorio para todas las entidades públicas, sector privado y la ciudadanía en general. </a:t>
            </a:r>
          </a:p>
          <a:p>
            <a:pPr algn="just"/>
            <a:endParaRPr lang="es-PE" sz="1600" dirty="0">
              <a:solidFill>
                <a:schemeClr val="tx1">
                  <a:lumMod val="65000"/>
                  <a:lumOff val="35000"/>
                </a:schemeClr>
              </a:solidFill>
              <a:latin typeface="Arial" panose="020B0604020202020204" pitchFamily="34" charset="0"/>
              <a:cs typeface="Arial" panose="020B0604020202020204" pitchFamily="34" charset="0"/>
            </a:endParaRPr>
          </a:p>
          <a:p>
            <a:pPr algn="just"/>
            <a:endParaRPr lang="es-PE" sz="1600" dirty="0">
              <a:solidFill>
                <a:schemeClr val="tx1">
                  <a:lumMod val="65000"/>
                  <a:lumOff val="35000"/>
                </a:schemeClr>
              </a:solidFill>
              <a:latin typeface="Arial" panose="020B0604020202020204" pitchFamily="34" charset="0"/>
              <a:cs typeface="Arial" panose="020B0604020202020204" pitchFamily="34" charset="0"/>
            </a:endParaRPr>
          </a:p>
          <a:p>
            <a:pPr algn="just"/>
            <a:r>
              <a:rPr lang="es-PE" sz="1600" dirty="0">
                <a:solidFill>
                  <a:schemeClr val="tx1">
                    <a:lumMod val="65000"/>
                    <a:lumOff val="35000"/>
                  </a:schemeClr>
                </a:solidFill>
                <a:latin typeface="Arial" panose="020B0604020202020204" pitchFamily="34" charset="0"/>
                <a:cs typeface="Arial" panose="020B0604020202020204" pitchFamily="34" charset="0"/>
              </a:rPr>
              <a:t>El SINAGERD es un sistema:</a:t>
            </a:r>
          </a:p>
        </p:txBody>
      </p:sp>
      <p:pic>
        <p:nvPicPr>
          <p:cNvPr id="16" name="Imagen 15">
            <a:extLst>
              <a:ext uri="{FF2B5EF4-FFF2-40B4-BE49-F238E27FC236}">
                <a16:creationId xmlns:a16="http://schemas.microsoft.com/office/drawing/2014/main" id="{8C1DF503-7B52-40ED-BE2F-8D3171703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269" y="2888145"/>
            <a:ext cx="1241031" cy="1081710"/>
          </a:xfrm>
          <a:prstGeom prst="rect">
            <a:avLst/>
          </a:prstGeom>
        </p:spPr>
      </p:pic>
      <p:pic>
        <p:nvPicPr>
          <p:cNvPr id="18" name="Imagen 17">
            <a:extLst>
              <a:ext uri="{FF2B5EF4-FFF2-40B4-BE49-F238E27FC236}">
                <a16:creationId xmlns:a16="http://schemas.microsoft.com/office/drawing/2014/main" id="{85BD49CA-BED6-4BF7-80E1-654C739185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942" y="2878988"/>
            <a:ext cx="857227" cy="1128825"/>
          </a:xfrm>
          <a:prstGeom prst="rect">
            <a:avLst/>
          </a:prstGeom>
        </p:spPr>
      </p:pic>
      <p:pic>
        <p:nvPicPr>
          <p:cNvPr id="19" name="Imagen 18">
            <a:extLst>
              <a:ext uri="{FF2B5EF4-FFF2-40B4-BE49-F238E27FC236}">
                <a16:creationId xmlns:a16="http://schemas.microsoft.com/office/drawing/2014/main" id="{E12ADFD8-92A1-4EA6-8C3C-80153C325E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0863" y="2888145"/>
            <a:ext cx="1236838" cy="1081710"/>
          </a:xfrm>
          <a:prstGeom prst="rect">
            <a:avLst/>
          </a:prstGeom>
        </p:spPr>
      </p:pic>
      <p:pic>
        <p:nvPicPr>
          <p:cNvPr id="23" name="Imagen 22">
            <a:extLst>
              <a:ext uri="{FF2B5EF4-FFF2-40B4-BE49-F238E27FC236}">
                <a16:creationId xmlns:a16="http://schemas.microsoft.com/office/drawing/2014/main" id="{7AAA3DB0-74CE-4F4B-9976-765ED3027D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2343" y="2888146"/>
            <a:ext cx="893038" cy="1081709"/>
          </a:xfrm>
          <a:prstGeom prst="rect">
            <a:avLst/>
          </a:prstGeom>
        </p:spPr>
      </p:pic>
      <p:pic>
        <p:nvPicPr>
          <p:cNvPr id="24" name="Imagen 23">
            <a:extLst>
              <a:ext uri="{FF2B5EF4-FFF2-40B4-BE49-F238E27FC236}">
                <a16:creationId xmlns:a16="http://schemas.microsoft.com/office/drawing/2014/main" id="{E2C43428-0981-4C14-A18A-AAEDDFBB7C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0023" y="2888513"/>
            <a:ext cx="934965" cy="1115251"/>
          </a:xfrm>
          <a:prstGeom prst="rect">
            <a:avLst/>
          </a:prstGeom>
        </p:spPr>
      </p:pic>
      <p:grpSp>
        <p:nvGrpSpPr>
          <p:cNvPr id="25" name="Grupo 24">
            <a:extLst>
              <a:ext uri="{FF2B5EF4-FFF2-40B4-BE49-F238E27FC236}">
                <a16:creationId xmlns:a16="http://schemas.microsoft.com/office/drawing/2014/main" id="{6BF371BA-31A4-48D8-9CFA-C9BC131D36EB}"/>
              </a:ext>
            </a:extLst>
          </p:cNvPr>
          <p:cNvGrpSpPr/>
          <p:nvPr/>
        </p:nvGrpSpPr>
        <p:grpSpPr>
          <a:xfrm>
            <a:off x="1039510" y="4641609"/>
            <a:ext cx="7004464" cy="1327775"/>
            <a:chOff x="1039510" y="4641609"/>
            <a:chExt cx="7004464" cy="1327775"/>
          </a:xfrm>
          <a:solidFill>
            <a:srgbClr val="008FA2"/>
          </a:solidFill>
          <a:effectLst>
            <a:outerShdw blurRad="50800" dist="38100" dir="2700000" algn="tl" rotWithShape="0">
              <a:prstClr val="black">
                <a:alpha val="40000"/>
              </a:prstClr>
            </a:outerShdw>
          </a:effectLst>
        </p:grpSpPr>
        <p:sp>
          <p:nvSpPr>
            <p:cNvPr id="26" name="Rectángulo 25">
              <a:extLst>
                <a:ext uri="{FF2B5EF4-FFF2-40B4-BE49-F238E27FC236}">
                  <a16:creationId xmlns:a16="http://schemas.microsoft.com/office/drawing/2014/main" id="{1F19631D-8361-4DC2-8270-22A6573E2E71}"/>
                </a:ext>
              </a:extLst>
            </p:cNvPr>
            <p:cNvSpPr/>
            <p:nvPr/>
          </p:nvSpPr>
          <p:spPr>
            <a:xfrm rot="2700000">
              <a:off x="1461226" y="4641609"/>
              <a:ext cx="312400" cy="3123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Rectángulo: esquinas redondeadas 26">
              <a:extLst>
                <a:ext uri="{FF2B5EF4-FFF2-40B4-BE49-F238E27FC236}">
                  <a16:creationId xmlns:a16="http://schemas.microsoft.com/office/drawing/2014/main" id="{A0AD94C9-B792-46DB-A1A8-4CA0F864888C}"/>
                </a:ext>
              </a:extLst>
            </p:cNvPr>
            <p:cNvSpPr/>
            <p:nvPr/>
          </p:nvSpPr>
          <p:spPr>
            <a:xfrm>
              <a:off x="1039510" y="4797809"/>
              <a:ext cx="7004464" cy="117157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s-PE" altLang="es-MX" sz="1400" b="1" dirty="0">
                  <a:latin typeface="Arial" panose="020B0604020202020204" pitchFamily="34" charset="0"/>
                  <a:cs typeface="Arial" panose="020B0604020202020204" pitchFamily="34" charset="0"/>
                </a:rPr>
                <a:t>Art 14: “</a:t>
              </a:r>
              <a:r>
                <a:rPr lang="es-PE" sz="1400" dirty="0">
                  <a:latin typeface="Arial" panose="020B0604020202020204" pitchFamily="34" charset="0"/>
                  <a:cs typeface="Arial" panose="020B0604020202020204" pitchFamily="34" charset="0"/>
                </a:rPr>
                <a:t>Los Gobiernos Regionales y Locales, como integrantes del SINAGERD, formulan, aprueban normas y planes, evalúan, dirigen, organizan, supervisan, fiscalizan y ejecutan los procesos de GRD en el ámbito de su competencia”.</a:t>
              </a:r>
            </a:p>
          </p:txBody>
        </p:sp>
      </p:grpSp>
      <p:sp>
        <p:nvSpPr>
          <p:cNvPr id="28" name="1 Título">
            <a:extLst>
              <a:ext uri="{FF2B5EF4-FFF2-40B4-BE49-F238E27FC236}">
                <a16:creationId xmlns:a16="http://schemas.microsoft.com/office/drawing/2014/main" id="{2B32B581-E747-42A8-A88D-D7E51F7A4F34}"/>
              </a:ext>
            </a:extLst>
          </p:cNvPr>
          <p:cNvSpPr txBox="1">
            <a:spLocks/>
          </p:cNvSpPr>
          <p:nvPr/>
        </p:nvSpPr>
        <p:spPr>
          <a:xfrm>
            <a:off x="506412" y="654816"/>
            <a:ext cx="1358462" cy="4675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PE" sz="1200" dirty="0">
                <a:solidFill>
                  <a:srgbClr val="1F7B91"/>
                </a:solidFill>
                <a:latin typeface="Arial" panose="020B0604020202020204" pitchFamily="34" charset="0"/>
                <a:cs typeface="Arial" panose="020B0604020202020204" pitchFamily="34" charset="0"/>
              </a:rPr>
              <a:t>(08.02.2011)</a:t>
            </a:r>
          </a:p>
        </p:txBody>
      </p:sp>
    </p:spTree>
    <p:extLst>
      <p:ext uri="{BB962C8B-B14F-4D97-AF65-F5344CB8AC3E}">
        <p14:creationId xmlns:p14="http://schemas.microsoft.com/office/powerpoint/2010/main" val="3483458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ángulo 24"/>
          <p:cNvSpPr/>
          <p:nvPr/>
        </p:nvSpPr>
        <p:spPr>
          <a:xfrm>
            <a:off x="152739" y="503198"/>
            <a:ext cx="7848869" cy="646331"/>
          </a:xfrm>
          <a:prstGeom prst="rect">
            <a:avLst/>
          </a:prstGeom>
        </p:spPr>
        <p:txBody>
          <a:bodyPr wrap="square">
            <a:spAutoFit/>
          </a:bodyPr>
          <a:lstStyle/>
          <a:p>
            <a:pPr lvl="0"/>
            <a:r>
              <a:rPr kumimoji="0" lang="es-PE" sz="1800" b="1" i="0" u="none" strike="noStrike" kern="1200" cap="none" spc="0" normalizeH="0" baseline="0" noProof="0" dirty="0">
                <a:ln>
                  <a:noFill/>
                </a:ln>
                <a:solidFill>
                  <a:srgbClr val="1F7B91"/>
                </a:solidFill>
                <a:effectLst/>
                <a:uLnTx/>
                <a:uFillTx/>
                <a:latin typeface="Arial" panose="020B0604020202020204" pitchFamily="34" charset="0"/>
                <a:ea typeface="+mn-ea"/>
                <a:cs typeface="Arial" panose="020B0604020202020204" pitchFamily="34" charset="0"/>
              </a:rPr>
              <a:t>ARTICULACIÓN Y COORDINACIÓN ENTRE LAS ENTIDADES INTEGRANTES DEL SINAGERD (</a:t>
            </a:r>
            <a:r>
              <a:rPr lang="es-PE" b="1" dirty="0">
                <a:solidFill>
                  <a:srgbClr val="1F7B91"/>
                </a:solidFill>
                <a:latin typeface="Arial" panose="020B0604020202020204" pitchFamily="34" charset="0"/>
                <a:cs typeface="Arial" panose="020B0604020202020204" pitchFamily="34" charset="0"/>
              </a:rPr>
              <a:t>LEY 29664) </a:t>
            </a:r>
          </a:p>
        </p:txBody>
      </p:sp>
      <p:sp>
        <p:nvSpPr>
          <p:cNvPr id="58" name="Forma libre: forma 57">
            <a:extLst>
              <a:ext uri="{FF2B5EF4-FFF2-40B4-BE49-F238E27FC236}">
                <a16:creationId xmlns:a16="http://schemas.microsoft.com/office/drawing/2014/main" id="{A81A8A30-3428-45CE-AEBF-D0F512D5B69A}"/>
              </a:ext>
            </a:extLst>
          </p:cNvPr>
          <p:cNvSpPr/>
          <p:nvPr/>
        </p:nvSpPr>
        <p:spPr>
          <a:xfrm>
            <a:off x="5157500" y="1943168"/>
            <a:ext cx="160673" cy="3052566"/>
          </a:xfrm>
          <a:custGeom>
            <a:avLst/>
            <a:gdLst/>
            <a:ahLst/>
            <a:cxnLst/>
            <a:rect l="0" t="0" r="0" b="0"/>
            <a:pathLst>
              <a:path>
                <a:moveTo>
                  <a:pt x="0" y="0"/>
                </a:moveTo>
                <a:lnTo>
                  <a:pt x="0" y="2748286"/>
                </a:lnTo>
                <a:lnTo>
                  <a:pt x="160673" y="2748286"/>
                </a:lnTo>
                <a:lnTo>
                  <a:pt x="160673" y="3052566"/>
                </a:lnTo>
              </a:path>
            </a:pathLst>
          </a:custGeom>
          <a:noFill/>
          <a:ln>
            <a:no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59" name="Forma libre: forma 58">
            <a:extLst>
              <a:ext uri="{FF2B5EF4-FFF2-40B4-BE49-F238E27FC236}">
                <a16:creationId xmlns:a16="http://schemas.microsoft.com/office/drawing/2014/main" id="{144AEE72-C4B7-43FD-AEEE-2CF3917AB901}"/>
              </a:ext>
            </a:extLst>
          </p:cNvPr>
          <p:cNvSpPr/>
          <p:nvPr/>
        </p:nvSpPr>
        <p:spPr>
          <a:xfrm>
            <a:off x="2777181" y="1186652"/>
            <a:ext cx="4821496" cy="552475"/>
          </a:xfrm>
          <a:custGeom>
            <a:avLst/>
            <a:gdLst>
              <a:gd name="connsiteX0" fmla="*/ 0 w 1819259"/>
              <a:gd name="connsiteY0" fmla="*/ 0 h 774673"/>
              <a:gd name="connsiteX1" fmla="*/ 1819259 w 1819259"/>
              <a:gd name="connsiteY1" fmla="*/ 0 h 774673"/>
              <a:gd name="connsiteX2" fmla="*/ 1819259 w 1819259"/>
              <a:gd name="connsiteY2" fmla="*/ 774673 h 774673"/>
              <a:gd name="connsiteX3" fmla="*/ 0 w 1819259"/>
              <a:gd name="connsiteY3" fmla="*/ 774673 h 774673"/>
              <a:gd name="connsiteX4" fmla="*/ 0 w 1819259"/>
              <a:gd name="connsiteY4" fmla="*/ 0 h 774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9259" h="774673">
                <a:moveTo>
                  <a:pt x="0" y="0"/>
                </a:moveTo>
                <a:lnTo>
                  <a:pt x="1819259" y="0"/>
                </a:lnTo>
                <a:lnTo>
                  <a:pt x="1819259" y="774673"/>
                </a:lnTo>
                <a:lnTo>
                  <a:pt x="0" y="774673"/>
                </a:lnTo>
                <a:lnTo>
                  <a:pt x="0" y="0"/>
                </a:lnTo>
                <a:close/>
              </a:path>
            </a:pathLst>
          </a:custGeom>
          <a:solidFill>
            <a:schemeClr val="accent6">
              <a:lumMod val="40000"/>
              <a:lumOff val="60000"/>
            </a:schemeClr>
          </a:solidFill>
          <a:ln>
            <a:solidFill>
              <a:schemeClr val="bg1">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6985" tIns="6985" rIns="6985" bIns="184017" numCol="1" spcCol="1270" anchor="b" anchorCtr="0">
            <a:noAutofit/>
          </a:bodyPr>
          <a:lstStyle/>
          <a:p>
            <a:pPr marL="0" lvl="0" indent="0" algn="ctr" defTabSz="488950">
              <a:lnSpc>
                <a:spcPct val="90000"/>
              </a:lnSpc>
              <a:spcBef>
                <a:spcPct val="0"/>
              </a:spcBef>
              <a:spcAft>
                <a:spcPct val="35000"/>
              </a:spcAft>
              <a:buNone/>
            </a:pPr>
            <a:r>
              <a:rPr lang="es-PE" sz="1250" b="1" kern="1200" dirty="0">
                <a:solidFill>
                  <a:srgbClr val="000000"/>
                </a:solidFill>
                <a:latin typeface="Arial Narrow" panose="020B0606020202030204" pitchFamily="34" charset="0"/>
              </a:rPr>
              <a:t>CONSEJO NACIONAL DE GESTIÓN DEL RIESGO DE DESASTRES</a:t>
            </a:r>
          </a:p>
        </p:txBody>
      </p:sp>
      <p:sp>
        <p:nvSpPr>
          <p:cNvPr id="61" name="Forma libre: forma 60">
            <a:extLst>
              <a:ext uri="{FF2B5EF4-FFF2-40B4-BE49-F238E27FC236}">
                <a16:creationId xmlns:a16="http://schemas.microsoft.com/office/drawing/2014/main" id="{D37EF913-EC17-4FF4-8C23-DA1E06B2C93D}"/>
              </a:ext>
            </a:extLst>
          </p:cNvPr>
          <p:cNvSpPr/>
          <p:nvPr/>
        </p:nvSpPr>
        <p:spPr>
          <a:xfrm>
            <a:off x="4077174" y="4506673"/>
            <a:ext cx="1877137" cy="611313"/>
          </a:xfrm>
          <a:custGeom>
            <a:avLst/>
            <a:gdLst>
              <a:gd name="connsiteX0" fmla="*/ 0 w 1344843"/>
              <a:gd name="connsiteY0" fmla="*/ 0 h 564160"/>
              <a:gd name="connsiteX1" fmla="*/ 1344843 w 1344843"/>
              <a:gd name="connsiteY1" fmla="*/ 0 h 564160"/>
              <a:gd name="connsiteX2" fmla="*/ 1344843 w 1344843"/>
              <a:gd name="connsiteY2" fmla="*/ 564160 h 564160"/>
              <a:gd name="connsiteX3" fmla="*/ 0 w 1344843"/>
              <a:gd name="connsiteY3" fmla="*/ 564160 h 564160"/>
              <a:gd name="connsiteX4" fmla="*/ 0 w 1344843"/>
              <a:gd name="connsiteY4" fmla="*/ 0 h 56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43" h="564160">
                <a:moveTo>
                  <a:pt x="0" y="0"/>
                </a:moveTo>
                <a:lnTo>
                  <a:pt x="1344843" y="0"/>
                </a:lnTo>
                <a:lnTo>
                  <a:pt x="1344843" y="564160"/>
                </a:lnTo>
                <a:lnTo>
                  <a:pt x="0" y="564160"/>
                </a:lnTo>
                <a:lnTo>
                  <a:pt x="0" y="0"/>
                </a:lnTo>
                <a:close/>
              </a:path>
            </a:pathLst>
          </a:cu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7620" tIns="7620" rIns="7620" bIns="184017" numCol="1" spcCol="1270" anchor="ctr" anchorCtr="0">
            <a:noAutofit/>
          </a:bodyPr>
          <a:lstStyle/>
          <a:p>
            <a:pPr marL="0" lvl="0" indent="0" algn="ctr" defTabSz="533400">
              <a:lnSpc>
                <a:spcPct val="90000"/>
              </a:lnSpc>
              <a:spcBef>
                <a:spcPct val="0"/>
              </a:spcBef>
              <a:spcAft>
                <a:spcPct val="35000"/>
              </a:spcAft>
              <a:buNone/>
            </a:pPr>
            <a:endParaRPr lang="es-PE" sz="1200" b="1" kern="1200" dirty="0">
              <a:solidFill>
                <a:srgbClr val="000000"/>
              </a:solidFill>
            </a:endParaRPr>
          </a:p>
          <a:p>
            <a:pPr marL="0" lvl="0" indent="0" algn="ctr" defTabSz="533400">
              <a:lnSpc>
                <a:spcPct val="90000"/>
              </a:lnSpc>
              <a:spcBef>
                <a:spcPct val="0"/>
              </a:spcBef>
              <a:spcAft>
                <a:spcPct val="35000"/>
              </a:spcAft>
              <a:buNone/>
            </a:pPr>
            <a:r>
              <a:rPr lang="es-PE" sz="1200" b="1" kern="1200" dirty="0">
                <a:solidFill>
                  <a:srgbClr val="000000"/>
                </a:solidFill>
              </a:rPr>
              <a:t>GOBIERNOS REGIONALES</a:t>
            </a:r>
          </a:p>
        </p:txBody>
      </p:sp>
      <p:sp>
        <p:nvSpPr>
          <p:cNvPr id="63" name="Forma libre: forma 62">
            <a:extLst>
              <a:ext uri="{FF2B5EF4-FFF2-40B4-BE49-F238E27FC236}">
                <a16:creationId xmlns:a16="http://schemas.microsoft.com/office/drawing/2014/main" id="{38B8BA5F-0B43-4994-9FE8-998905800332}"/>
              </a:ext>
            </a:extLst>
          </p:cNvPr>
          <p:cNvSpPr/>
          <p:nvPr/>
        </p:nvSpPr>
        <p:spPr>
          <a:xfrm>
            <a:off x="3587850" y="2066511"/>
            <a:ext cx="3200158" cy="649514"/>
          </a:xfrm>
          <a:custGeom>
            <a:avLst/>
            <a:gdLst>
              <a:gd name="connsiteX0" fmla="*/ 0 w 1903735"/>
              <a:gd name="connsiteY0" fmla="*/ 0 h 765962"/>
              <a:gd name="connsiteX1" fmla="*/ 1903735 w 1903735"/>
              <a:gd name="connsiteY1" fmla="*/ 0 h 765962"/>
              <a:gd name="connsiteX2" fmla="*/ 1903735 w 1903735"/>
              <a:gd name="connsiteY2" fmla="*/ 765962 h 765962"/>
              <a:gd name="connsiteX3" fmla="*/ 0 w 1903735"/>
              <a:gd name="connsiteY3" fmla="*/ 765962 h 765962"/>
              <a:gd name="connsiteX4" fmla="*/ 0 w 1903735"/>
              <a:gd name="connsiteY4" fmla="*/ 0 h 765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735" h="765962">
                <a:moveTo>
                  <a:pt x="0" y="0"/>
                </a:moveTo>
                <a:lnTo>
                  <a:pt x="1903735" y="0"/>
                </a:lnTo>
                <a:lnTo>
                  <a:pt x="1903735" y="765962"/>
                </a:lnTo>
                <a:lnTo>
                  <a:pt x="0" y="765962"/>
                </a:lnTo>
                <a:lnTo>
                  <a:pt x="0" y="0"/>
                </a:lnTo>
                <a:close/>
              </a:path>
            </a:pathLst>
          </a:cu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5080" tIns="5080" rIns="5080" bIns="184017" numCol="1" spcCol="1270" anchor="ctr" anchorCtr="0">
            <a:noAutofit/>
          </a:bodyPr>
          <a:lstStyle/>
          <a:p>
            <a:pPr marL="0" lvl="0" indent="0" algn="ctr" defTabSz="355600">
              <a:lnSpc>
                <a:spcPct val="90000"/>
              </a:lnSpc>
              <a:spcBef>
                <a:spcPct val="0"/>
              </a:spcBef>
              <a:spcAft>
                <a:spcPct val="35000"/>
              </a:spcAft>
              <a:buNone/>
            </a:pPr>
            <a:endParaRPr lang="es-PE" sz="800" b="1" kern="1200" dirty="0">
              <a:latin typeface="Arial" pitchFamily="34" charset="0"/>
              <a:cs typeface="Arial" pitchFamily="34" charset="0"/>
            </a:endParaRPr>
          </a:p>
          <a:p>
            <a:pPr marL="0" lvl="0" indent="0" algn="ctr" defTabSz="355600">
              <a:lnSpc>
                <a:spcPct val="90000"/>
              </a:lnSpc>
              <a:spcBef>
                <a:spcPct val="0"/>
              </a:spcBef>
              <a:spcAft>
                <a:spcPct val="35000"/>
              </a:spcAft>
              <a:buNone/>
            </a:pPr>
            <a:r>
              <a:rPr lang="es-PE" sz="1250" b="1" dirty="0">
                <a:solidFill>
                  <a:srgbClr val="000000"/>
                </a:solidFill>
                <a:latin typeface="Arial Narrow" panose="020B0606020202030204" pitchFamily="34" charset="0"/>
              </a:rPr>
              <a:t>Presidencia del Consejo de Ministros</a:t>
            </a:r>
          </a:p>
          <a:p>
            <a:pPr marL="0" lvl="0" indent="0" algn="ctr" defTabSz="355600">
              <a:lnSpc>
                <a:spcPct val="90000"/>
              </a:lnSpc>
              <a:spcBef>
                <a:spcPct val="0"/>
              </a:spcBef>
              <a:spcAft>
                <a:spcPct val="35000"/>
              </a:spcAft>
              <a:buNone/>
            </a:pPr>
            <a:r>
              <a:rPr lang="es-PE" sz="1250" b="1" dirty="0">
                <a:solidFill>
                  <a:srgbClr val="000000"/>
                </a:solidFill>
                <a:latin typeface="Arial Narrow" panose="020B0606020202030204" pitchFamily="34" charset="0"/>
              </a:rPr>
              <a:t>Ejerce Viceministerio de Gobernanza Territorial</a:t>
            </a:r>
          </a:p>
        </p:txBody>
      </p:sp>
      <p:cxnSp>
        <p:nvCxnSpPr>
          <p:cNvPr id="24" name="6 Conector recto">
            <a:extLst>
              <a:ext uri="{FF2B5EF4-FFF2-40B4-BE49-F238E27FC236}">
                <a16:creationId xmlns:a16="http://schemas.microsoft.com/office/drawing/2014/main" id="{7386FB97-AFCF-4316-B06E-19927EED3FC8}"/>
              </a:ext>
            </a:extLst>
          </p:cNvPr>
          <p:cNvCxnSpPr>
            <a:cxnSpLocks/>
          </p:cNvCxnSpPr>
          <p:nvPr/>
        </p:nvCxnSpPr>
        <p:spPr>
          <a:xfrm>
            <a:off x="155162" y="1885820"/>
            <a:ext cx="8781241" cy="69367"/>
          </a:xfrm>
          <a:prstGeom prst="line">
            <a:avLst/>
          </a:prstGeom>
          <a:effectLst>
            <a:innerShdw blurRad="63500" dist="50800" dir="54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26" name="10 Conector recto">
            <a:extLst>
              <a:ext uri="{FF2B5EF4-FFF2-40B4-BE49-F238E27FC236}">
                <a16:creationId xmlns:a16="http://schemas.microsoft.com/office/drawing/2014/main" id="{CC7721FA-11FF-4024-A73C-7B1FE17300F0}"/>
              </a:ext>
            </a:extLst>
          </p:cNvPr>
          <p:cNvCxnSpPr>
            <a:cxnSpLocks/>
          </p:cNvCxnSpPr>
          <p:nvPr/>
        </p:nvCxnSpPr>
        <p:spPr>
          <a:xfrm>
            <a:off x="184449" y="2852936"/>
            <a:ext cx="8751954" cy="0"/>
          </a:xfrm>
          <a:prstGeom prst="line">
            <a:avLst/>
          </a:prstGeom>
          <a:effectLst>
            <a:innerShdw blurRad="63500" dist="50800" dir="54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27" name="12 Conector recto">
            <a:extLst>
              <a:ext uri="{FF2B5EF4-FFF2-40B4-BE49-F238E27FC236}">
                <a16:creationId xmlns:a16="http://schemas.microsoft.com/office/drawing/2014/main" id="{5E89DECA-C012-4033-A34B-658C8B6887FB}"/>
              </a:ext>
            </a:extLst>
          </p:cNvPr>
          <p:cNvCxnSpPr>
            <a:cxnSpLocks/>
          </p:cNvCxnSpPr>
          <p:nvPr/>
        </p:nvCxnSpPr>
        <p:spPr>
          <a:xfrm>
            <a:off x="293945" y="3645024"/>
            <a:ext cx="8642458" cy="0"/>
          </a:xfrm>
          <a:prstGeom prst="line">
            <a:avLst/>
          </a:prstGeom>
          <a:effectLst>
            <a:innerShdw blurRad="63500" dist="50800" dir="54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28" name="16 Conector recto">
            <a:extLst>
              <a:ext uri="{FF2B5EF4-FFF2-40B4-BE49-F238E27FC236}">
                <a16:creationId xmlns:a16="http://schemas.microsoft.com/office/drawing/2014/main" id="{D77952B8-96FA-4A69-94DB-646CA38EEB6D}"/>
              </a:ext>
            </a:extLst>
          </p:cNvPr>
          <p:cNvCxnSpPr>
            <a:cxnSpLocks/>
          </p:cNvCxnSpPr>
          <p:nvPr/>
        </p:nvCxnSpPr>
        <p:spPr>
          <a:xfrm>
            <a:off x="334388" y="5733256"/>
            <a:ext cx="8621827"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21 CuadroTexto">
            <a:extLst>
              <a:ext uri="{FF2B5EF4-FFF2-40B4-BE49-F238E27FC236}">
                <a16:creationId xmlns:a16="http://schemas.microsoft.com/office/drawing/2014/main" id="{3B407AB6-6A61-42B6-B592-FEFEC810C217}"/>
              </a:ext>
            </a:extLst>
          </p:cNvPr>
          <p:cNvSpPr txBox="1"/>
          <p:nvPr/>
        </p:nvSpPr>
        <p:spPr>
          <a:xfrm>
            <a:off x="2008808" y="5909871"/>
            <a:ext cx="6637157" cy="261610"/>
          </a:xfrm>
          <a:prstGeom prst="rect">
            <a:avLst/>
          </a:prstGeom>
          <a:solidFill>
            <a:srgbClr val="FCE664"/>
          </a:solidFill>
          <a:ln>
            <a:solidFill>
              <a:schemeClr val="bg1">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ctr" defTabSz="914400" eaLnBrk="1" fontAlgn="auto" hangingPunct="1">
              <a:spcBef>
                <a:spcPts val="0"/>
              </a:spcBef>
              <a:spcAft>
                <a:spcPts val="0"/>
              </a:spcAft>
              <a:defRPr/>
            </a:pPr>
            <a:r>
              <a:rPr lang="es-PE" sz="1100" dirty="0">
                <a:solidFill>
                  <a:srgbClr val="000000"/>
                </a:solidFill>
                <a:latin typeface="Arial"/>
              </a:rPr>
              <a:t>Población, Sector Privado, ONG, Voluntarios, Universidades, Asociaciones Gremiales, Cruz Roja, etc.</a:t>
            </a:r>
          </a:p>
        </p:txBody>
      </p:sp>
      <p:cxnSp>
        <p:nvCxnSpPr>
          <p:cNvPr id="32" name="28 Conector recto">
            <a:extLst>
              <a:ext uri="{FF2B5EF4-FFF2-40B4-BE49-F238E27FC236}">
                <a16:creationId xmlns:a16="http://schemas.microsoft.com/office/drawing/2014/main" id="{DEE34C53-5B06-44E4-9BFF-4D835913B31B}"/>
              </a:ext>
            </a:extLst>
          </p:cNvPr>
          <p:cNvCxnSpPr>
            <a:cxnSpLocks/>
          </p:cNvCxnSpPr>
          <p:nvPr/>
        </p:nvCxnSpPr>
        <p:spPr>
          <a:xfrm>
            <a:off x="1853895" y="1135078"/>
            <a:ext cx="4447" cy="539536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33" name="31 CuadroTexto">
            <a:extLst>
              <a:ext uri="{FF2B5EF4-FFF2-40B4-BE49-F238E27FC236}">
                <a16:creationId xmlns:a16="http://schemas.microsoft.com/office/drawing/2014/main" id="{FCA2319D-172F-4BC3-987E-EC47F97FB0DD}"/>
              </a:ext>
            </a:extLst>
          </p:cNvPr>
          <p:cNvSpPr txBox="1"/>
          <p:nvPr/>
        </p:nvSpPr>
        <p:spPr>
          <a:xfrm>
            <a:off x="266023" y="1222876"/>
            <a:ext cx="1563895" cy="577081"/>
          </a:xfrm>
          <a:prstGeom prst="rect">
            <a:avLst/>
          </a:prstGeom>
          <a:noFill/>
        </p:spPr>
        <p:txBody>
          <a:bodyPr wrap="square">
            <a:spAutoFit/>
          </a:bodyPr>
          <a:lstStyle/>
          <a:p>
            <a:pPr defTabSz="914400" eaLnBrk="1" fontAlgn="auto" hangingPunct="1">
              <a:spcBef>
                <a:spcPts val="0"/>
              </a:spcBef>
              <a:spcAft>
                <a:spcPts val="0"/>
              </a:spcAft>
              <a:defRPr/>
            </a:pPr>
            <a:r>
              <a:rPr lang="es-PE" sz="1050" b="1" dirty="0">
                <a:solidFill>
                  <a:srgbClr val="1F7B91"/>
                </a:solidFill>
                <a:latin typeface="Arial" panose="020B0604020202020204" pitchFamily="34" charset="0"/>
                <a:ea typeface="+mj-ea"/>
                <a:cs typeface="Arial" panose="020B0604020202020204" pitchFamily="34" charset="0"/>
              </a:rPr>
              <a:t>Rol Decisión política y coordinación estratégica </a:t>
            </a:r>
          </a:p>
        </p:txBody>
      </p:sp>
      <p:sp>
        <p:nvSpPr>
          <p:cNvPr id="34" name="32 CuadroTexto">
            <a:extLst>
              <a:ext uri="{FF2B5EF4-FFF2-40B4-BE49-F238E27FC236}">
                <a16:creationId xmlns:a16="http://schemas.microsoft.com/office/drawing/2014/main" id="{BC36A40E-AC1B-408A-ACBE-60A364A8CE03}"/>
              </a:ext>
            </a:extLst>
          </p:cNvPr>
          <p:cNvSpPr txBox="1"/>
          <p:nvPr/>
        </p:nvSpPr>
        <p:spPr>
          <a:xfrm>
            <a:off x="261605" y="2109523"/>
            <a:ext cx="1051891" cy="577081"/>
          </a:xfrm>
          <a:prstGeom prst="rect">
            <a:avLst/>
          </a:prstGeom>
          <a:noFill/>
        </p:spPr>
        <p:txBody>
          <a:bodyPr wrap="none">
            <a:spAutoFit/>
          </a:bodyPr>
          <a:lstStyle/>
          <a:p>
            <a:pPr defTabSz="914400" eaLnBrk="1" fontAlgn="auto" hangingPunct="1">
              <a:spcBef>
                <a:spcPts val="0"/>
              </a:spcBef>
              <a:spcAft>
                <a:spcPts val="0"/>
              </a:spcAft>
              <a:defRPr/>
            </a:pPr>
            <a:r>
              <a:rPr lang="es-PE" sz="1050" b="1" dirty="0">
                <a:solidFill>
                  <a:srgbClr val="1F7B91"/>
                </a:solidFill>
                <a:latin typeface="Arial" panose="020B0604020202020204" pitchFamily="34" charset="0"/>
                <a:ea typeface="+mj-ea"/>
                <a:cs typeface="Arial" panose="020B0604020202020204" pitchFamily="34" charset="0"/>
              </a:rPr>
              <a:t>Rol Rector y </a:t>
            </a:r>
          </a:p>
          <a:p>
            <a:pPr defTabSz="914400" eaLnBrk="1" fontAlgn="auto" hangingPunct="1">
              <a:spcBef>
                <a:spcPts val="0"/>
              </a:spcBef>
              <a:spcAft>
                <a:spcPts val="0"/>
              </a:spcAft>
              <a:defRPr/>
            </a:pPr>
            <a:r>
              <a:rPr lang="es-PE" sz="1050" b="1" dirty="0">
                <a:solidFill>
                  <a:srgbClr val="1F7B91"/>
                </a:solidFill>
                <a:latin typeface="Arial" panose="020B0604020202020204" pitchFamily="34" charset="0"/>
                <a:ea typeface="+mj-ea"/>
                <a:cs typeface="Arial" panose="020B0604020202020204" pitchFamily="34" charset="0"/>
              </a:rPr>
              <a:t>Articulador y </a:t>
            </a:r>
          </a:p>
          <a:p>
            <a:pPr defTabSz="914400" eaLnBrk="1" fontAlgn="auto" hangingPunct="1">
              <a:spcBef>
                <a:spcPts val="0"/>
              </a:spcBef>
              <a:spcAft>
                <a:spcPts val="0"/>
              </a:spcAft>
              <a:defRPr/>
            </a:pPr>
            <a:r>
              <a:rPr lang="es-PE" sz="1050" b="1" dirty="0">
                <a:solidFill>
                  <a:srgbClr val="1F7B91"/>
                </a:solidFill>
                <a:latin typeface="Arial" panose="020B0604020202020204" pitchFamily="34" charset="0"/>
                <a:ea typeface="+mj-ea"/>
                <a:cs typeface="Arial" panose="020B0604020202020204" pitchFamily="34" charset="0"/>
              </a:rPr>
              <a:t>Coordinador</a:t>
            </a:r>
          </a:p>
        </p:txBody>
      </p:sp>
      <p:sp>
        <p:nvSpPr>
          <p:cNvPr id="35" name="33 CuadroTexto">
            <a:extLst>
              <a:ext uri="{FF2B5EF4-FFF2-40B4-BE49-F238E27FC236}">
                <a16:creationId xmlns:a16="http://schemas.microsoft.com/office/drawing/2014/main" id="{859C6A1A-5167-4AFF-B06B-4D24EAA3D5E9}"/>
              </a:ext>
            </a:extLst>
          </p:cNvPr>
          <p:cNvSpPr txBox="1"/>
          <p:nvPr/>
        </p:nvSpPr>
        <p:spPr>
          <a:xfrm>
            <a:off x="259246" y="3054814"/>
            <a:ext cx="982961" cy="415498"/>
          </a:xfrm>
          <a:prstGeom prst="rect">
            <a:avLst/>
          </a:prstGeom>
          <a:noFill/>
        </p:spPr>
        <p:txBody>
          <a:bodyPr wrap="none">
            <a:spAutoFit/>
          </a:bodyPr>
          <a:lstStyle/>
          <a:p>
            <a:pPr defTabSz="914400" eaLnBrk="1" fontAlgn="auto" hangingPunct="1">
              <a:spcBef>
                <a:spcPts val="0"/>
              </a:spcBef>
              <a:spcAft>
                <a:spcPts val="0"/>
              </a:spcAft>
              <a:defRPr/>
            </a:pPr>
            <a:r>
              <a:rPr lang="es-PE" sz="1050" b="1" dirty="0">
                <a:solidFill>
                  <a:srgbClr val="1F7B91"/>
                </a:solidFill>
                <a:latin typeface="Arial" panose="020B0604020202020204" pitchFamily="34" charset="0"/>
                <a:ea typeface="+mj-ea"/>
                <a:cs typeface="Arial" panose="020B0604020202020204" pitchFamily="34" charset="0"/>
              </a:rPr>
              <a:t>Rol Técnico </a:t>
            </a:r>
          </a:p>
          <a:p>
            <a:pPr defTabSz="914400" eaLnBrk="1" fontAlgn="auto" hangingPunct="1">
              <a:spcBef>
                <a:spcPts val="0"/>
              </a:spcBef>
              <a:spcAft>
                <a:spcPts val="0"/>
              </a:spcAft>
              <a:defRPr/>
            </a:pPr>
            <a:r>
              <a:rPr lang="es-PE" sz="1050" b="1" dirty="0">
                <a:solidFill>
                  <a:srgbClr val="1F7B91"/>
                </a:solidFill>
                <a:latin typeface="Arial" panose="020B0604020202020204" pitchFamily="34" charset="0"/>
                <a:ea typeface="+mj-ea"/>
                <a:cs typeface="Arial" panose="020B0604020202020204" pitchFamily="34" charset="0"/>
              </a:rPr>
              <a:t>Asesor</a:t>
            </a:r>
          </a:p>
        </p:txBody>
      </p:sp>
      <p:sp>
        <p:nvSpPr>
          <p:cNvPr id="36" name="34 CuadroTexto">
            <a:extLst>
              <a:ext uri="{FF2B5EF4-FFF2-40B4-BE49-F238E27FC236}">
                <a16:creationId xmlns:a16="http://schemas.microsoft.com/office/drawing/2014/main" id="{5B1FEB92-F29C-4093-958D-2F87DBDDEEA6}"/>
              </a:ext>
            </a:extLst>
          </p:cNvPr>
          <p:cNvSpPr txBox="1"/>
          <p:nvPr/>
        </p:nvSpPr>
        <p:spPr>
          <a:xfrm>
            <a:off x="270562" y="4655838"/>
            <a:ext cx="1053494" cy="261610"/>
          </a:xfrm>
          <a:prstGeom prst="rect">
            <a:avLst/>
          </a:prstGeom>
          <a:noFill/>
        </p:spPr>
        <p:txBody>
          <a:bodyPr wrap="none">
            <a:spAutoFit/>
          </a:bodyPr>
          <a:lstStyle/>
          <a:p>
            <a:pPr eaLnBrk="1" fontAlgn="auto" hangingPunct="1">
              <a:spcBef>
                <a:spcPts val="0"/>
              </a:spcBef>
              <a:spcAft>
                <a:spcPts val="0"/>
              </a:spcAft>
              <a:defRPr/>
            </a:pPr>
            <a:r>
              <a:rPr lang="es-PE" sz="1050" b="1" dirty="0">
                <a:solidFill>
                  <a:srgbClr val="1F7B91"/>
                </a:solidFill>
                <a:latin typeface="Arial" panose="020B0604020202020204" pitchFamily="34" charset="0"/>
                <a:ea typeface="+mj-ea"/>
                <a:cs typeface="Arial" panose="020B0604020202020204" pitchFamily="34" charset="0"/>
              </a:rPr>
              <a:t>Rol Ejecutor </a:t>
            </a:r>
          </a:p>
        </p:txBody>
      </p:sp>
      <p:sp>
        <p:nvSpPr>
          <p:cNvPr id="37" name="35 CuadroTexto">
            <a:extLst>
              <a:ext uri="{FF2B5EF4-FFF2-40B4-BE49-F238E27FC236}">
                <a16:creationId xmlns:a16="http://schemas.microsoft.com/office/drawing/2014/main" id="{1493D6D7-E169-4BE0-B2B7-1EFD08EC96F5}"/>
              </a:ext>
            </a:extLst>
          </p:cNvPr>
          <p:cNvSpPr txBox="1"/>
          <p:nvPr/>
        </p:nvSpPr>
        <p:spPr>
          <a:xfrm>
            <a:off x="268686" y="5348518"/>
            <a:ext cx="1117614" cy="253916"/>
          </a:xfrm>
          <a:prstGeom prst="rect">
            <a:avLst/>
          </a:prstGeom>
          <a:noFill/>
        </p:spPr>
        <p:txBody>
          <a:bodyPr wrap="none">
            <a:spAutoFit/>
          </a:bodyPr>
          <a:lstStyle/>
          <a:p>
            <a:pPr defTabSz="914400" eaLnBrk="1" fontAlgn="auto" hangingPunct="1">
              <a:spcBef>
                <a:spcPts val="0"/>
              </a:spcBef>
              <a:spcAft>
                <a:spcPts val="0"/>
              </a:spcAft>
              <a:defRPr/>
            </a:pPr>
            <a:r>
              <a:rPr lang="es-PE" sz="1050" b="1" dirty="0">
                <a:solidFill>
                  <a:srgbClr val="1F7B91"/>
                </a:solidFill>
                <a:latin typeface="Arial" panose="020B0604020202020204" pitchFamily="34" charset="0"/>
                <a:ea typeface="+mj-ea"/>
                <a:cs typeface="Arial" panose="020B0604020202020204" pitchFamily="34" charset="0"/>
              </a:rPr>
              <a:t>Rol Financiero</a:t>
            </a:r>
          </a:p>
        </p:txBody>
      </p:sp>
      <p:sp>
        <p:nvSpPr>
          <p:cNvPr id="38" name="36 CuadroTexto">
            <a:extLst>
              <a:ext uri="{FF2B5EF4-FFF2-40B4-BE49-F238E27FC236}">
                <a16:creationId xmlns:a16="http://schemas.microsoft.com/office/drawing/2014/main" id="{26052E6F-CD25-4305-B156-1A1444673236}"/>
              </a:ext>
            </a:extLst>
          </p:cNvPr>
          <p:cNvSpPr txBox="1"/>
          <p:nvPr/>
        </p:nvSpPr>
        <p:spPr>
          <a:xfrm>
            <a:off x="264235" y="5811864"/>
            <a:ext cx="1460500" cy="430887"/>
          </a:xfrm>
          <a:prstGeom prst="rect">
            <a:avLst/>
          </a:prstGeom>
          <a:noFill/>
        </p:spPr>
        <p:txBody>
          <a:bodyPr>
            <a:spAutoFit/>
          </a:bodyPr>
          <a:lstStyle/>
          <a:p>
            <a:pPr eaLnBrk="1" fontAlgn="auto" hangingPunct="1">
              <a:spcBef>
                <a:spcPts val="0"/>
              </a:spcBef>
              <a:spcAft>
                <a:spcPts val="0"/>
              </a:spcAft>
              <a:defRPr/>
            </a:pPr>
            <a:r>
              <a:rPr lang="es-PE" sz="1050" b="1" dirty="0">
                <a:solidFill>
                  <a:srgbClr val="1F7B91"/>
                </a:solidFill>
                <a:latin typeface="Arial" panose="020B0604020202020204" pitchFamily="34" charset="0"/>
                <a:ea typeface="+mj-ea"/>
                <a:cs typeface="Arial" panose="020B0604020202020204" pitchFamily="34" charset="0"/>
              </a:rPr>
              <a:t>Rol Promotor - Participativo</a:t>
            </a:r>
          </a:p>
        </p:txBody>
      </p:sp>
      <p:grpSp>
        <p:nvGrpSpPr>
          <p:cNvPr id="39" name="37 Grupo">
            <a:extLst>
              <a:ext uri="{FF2B5EF4-FFF2-40B4-BE49-F238E27FC236}">
                <a16:creationId xmlns:a16="http://schemas.microsoft.com/office/drawing/2014/main" id="{1DD38566-C971-4FA1-B16A-95636F9D2A47}"/>
              </a:ext>
            </a:extLst>
          </p:cNvPr>
          <p:cNvGrpSpPr/>
          <p:nvPr/>
        </p:nvGrpSpPr>
        <p:grpSpPr>
          <a:xfrm>
            <a:off x="4517735" y="3752166"/>
            <a:ext cx="1600875" cy="509577"/>
            <a:chOff x="3091801" y="2286777"/>
            <a:chExt cx="1070251" cy="436201"/>
          </a:xfrm>
          <a:scene3d>
            <a:camera prst="orthographicFront">
              <a:rot lat="0" lon="0" rev="0"/>
            </a:camera>
            <a:lightRig rig="balanced" dir="t">
              <a:rot lat="0" lon="0" rev="8700000"/>
            </a:lightRig>
          </a:scene3d>
        </p:grpSpPr>
        <p:sp>
          <p:nvSpPr>
            <p:cNvPr id="40" name="38 Rectángulo">
              <a:extLst>
                <a:ext uri="{FF2B5EF4-FFF2-40B4-BE49-F238E27FC236}">
                  <a16:creationId xmlns:a16="http://schemas.microsoft.com/office/drawing/2014/main" id="{1448269B-ECF2-47A5-B9BA-52034B7251DD}"/>
                </a:ext>
              </a:extLst>
            </p:cNvPr>
            <p:cNvSpPr/>
            <p:nvPr/>
          </p:nvSpPr>
          <p:spPr>
            <a:xfrm>
              <a:off x="3091801" y="2286777"/>
              <a:ext cx="1053917" cy="436201"/>
            </a:xfrm>
            <a:prstGeom prst="rect">
              <a:avLst/>
            </a:prstGeom>
            <a:solidFill>
              <a:srgbClr val="0070C0">
                <a:alpha val="90000"/>
              </a:srgbClr>
            </a:solidFill>
            <a:ln>
              <a:noFill/>
            </a:ln>
            <a:effectLst>
              <a:outerShdw blurRad="44450" dist="27940" dir="5400000" algn="ctr">
                <a:srgbClr val="000000">
                  <a:alpha val="32000"/>
                </a:srgbClr>
              </a:outerShdw>
            </a:effectLst>
            <a:sp3d>
              <a:bevelT w="190500" h="38100"/>
            </a:sp3d>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41" name="39 Rectángulo">
              <a:extLst>
                <a:ext uri="{FF2B5EF4-FFF2-40B4-BE49-F238E27FC236}">
                  <a16:creationId xmlns:a16="http://schemas.microsoft.com/office/drawing/2014/main" id="{105F532A-B8AF-4931-A9C3-42F1DBAC629D}"/>
                </a:ext>
              </a:extLst>
            </p:cNvPr>
            <p:cNvSpPr/>
            <p:nvPr/>
          </p:nvSpPr>
          <p:spPr>
            <a:xfrm>
              <a:off x="3108135" y="2286777"/>
              <a:ext cx="1053917" cy="436201"/>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30480" tIns="7620" rIns="30480" bIns="7620" spcCol="1270" anchor="ctr"/>
            <a:lstStyle/>
            <a:p>
              <a:pPr algn="ctr" defTabSz="533400" eaLnBrk="1" fontAlgn="auto" hangingPunct="1">
                <a:lnSpc>
                  <a:spcPct val="90000"/>
                </a:lnSpc>
                <a:spcBef>
                  <a:spcPts val="0"/>
                </a:spcBef>
                <a:spcAft>
                  <a:spcPct val="35000"/>
                </a:spcAft>
                <a:defRPr/>
              </a:pPr>
              <a:r>
                <a:rPr lang="es-PE" sz="1600" b="1" dirty="0">
                  <a:solidFill>
                    <a:srgbClr val="FFFFFF"/>
                  </a:solidFill>
                  <a:latin typeface="Arial Narrow" panose="020B0606020202030204" pitchFamily="34" charset="0"/>
                </a:rPr>
                <a:t>CEPLAN</a:t>
              </a:r>
            </a:p>
          </p:txBody>
        </p:sp>
      </p:grpSp>
      <p:cxnSp>
        <p:nvCxnSpPr>
          <p:cNvPr id="43" name="49 Conector recto">
            <a:extLst>
              <a:ext uri="{FF2B5EF4-FFF2-40B4-BE49-F238E27FC236}">
                <a16:creationId xmlns:a16="http://schemas.microsoft.com/office/drawing/2014/main" id="{FD370CDE-D985-4CE8-99D7-EE3447B1E2EE}"/>
              </a:ext>
            </a:extLst>
          </p:cNvPr>
          <p:cNvCxnSpPr/>
          <p:nvPr/>
        </p:nvCxnSpPr>
        <p:spPr>
          <a:xfrm>
            <a:off x="7894813" y="3319810"/>
            <a:ext cx="1535113" cy="0"/>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48" name="30 Rectángulo">
            <a:extLst>
              <a:ext uri="{FF2B5EF4-FFF2-40B4-BE49-F238E27FC236}">
                <a16:creationId xmlns:a16="http://schemas.microsoft.com/office/drawing/2014/main" id="{BEF74180-6B69-4D7A-9A14-566615332E14}"/>
              </a:ext>
            </a:extLst>
          </p:cNvPr>
          <p:cNvSpPr/>
          <p:nvPr/>
        </p:nvSpPr>
        <p:spPr>
          <a:xfrm>
            <a:off x="1998100" y="4502245"/>
            <a:ext cx="1765177" cy="624211"/>
          </a:xfrm>
          <a:prstGeom prst="rect">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anchor="ctr"/>
          <a:lstStyle/>
          <a:p>
            <a:pPr algn="ctr" defTabSz="914400" eaLnBrk="1" fontAlgn="auto" hangingPunct="1">
              <a:spcBef>
                <a:spcPts val="0"/>
              </a:spcBef>
              <a:spcAft>
                <a:spcPts val="0"/>
              </a:spcAft>
              <a:defRPr/>
            </a:pPr>
            <a:r>
              <a:rPr lang="es-PE" sz="1200" b="1" dirty="0">
                <a:solidFill>
                  <a:srgbClr val="0A0A0A"/>
                </a:solidFill>
              </a:rPr>
              <a:t>SECTORES</a:t>
            </a:r>
          </a:p>
        </p:txBody>
      </p:sp>
      <p:cxnSp>
        <p:nvCxnSpPr>
          <p:cNvPr id="49" name="41 Conector recto">
            <a:extLst>
              <a:ext uri="{FF2B5EF4-FFF2-40B4-BE49-F238E27FC236}">
                <a16:creationId xmlns:a16="http://schemas.microsoft.com/office/drawing/2014/main" id="{7890A788-9B53-45AC-AE67-742281DCF0FA}"/>
              </a:ext>
            </a:extLst>
          </p:cNvPr>
          <p:cNvCxnSpPr>
            <a:cxnSpLocks/>
          </p:cNvCxnSpPr>
          <p:nvPr/>
        </p:nvCxnSpPr>
        <p:spPr>
          <a:xfrm>
            <a:off x="2896255" y="4588392"/>
            <a:ext cx="15372" cy="209547"/>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50" name="46 Conector recto">
            <a:extLst>
              <a:ext uri="{FF2B5EF4-FFF2-40B4-BE49-F238E27FC236}">
                <a16:creationId xmlns:a16="http://schemas.microsoft.com/office/drawing/2014/main" id="{EC15F8E3-02E3-4A7C-B420-9FB2D23CFDAB}"/>
              </a:ext>
            </a:extLst>
          </p:cNvPr>
          <p:cNvCxnSpPr>
            <a:endCxn id="41" idx="0"/>
          </p:cNvCxnSpPr>
          <p:nvPr/>
        </p:nvCxnSpPr>
        <p:spPr>
          <a:xfrm>
            <a:off x="5093873" y="3687503"/>
            <a:ext cx="236516" cy="64663"/>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51" name="40 Rectángulo">
            <a:extLst>
              <a:ext uri="{FF2B5EF4-FFF2-40B4-BE49-F238E27FC236}">
                <a16:creationId xmlns:a16="http://schemas.microsoft.com/office/drawing/2014/main" id="{9A7FF8F6-2AA4-42CC-B354-7C59285137CA}"/>
              </a:ext>
            </a:extLst>
          </p:cNvPr>
          <p:cNvSpPr/>
          <p:nvPr/>
        </p:nvSpPr>
        <p:spPr>
          <a:xfrm>
            <a:off x="6328909" y="4501715"/>
            <a:ext cx="2068811" cy="624741"/>
          </a:xfrm>
          <a:prstGeom prst="rect">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anchor="ctr"/>
          <a:lstStyle/>
          <a:p>
            <a:pPr algn="ctr" defTabSz="914400" eaLnBrk="1" fontAlgn="auto" hangingPunct="1">
              <a:spcBef>
                <a:spcPts val="0"/>
              </a:spcBef>
              <a:spcAft>
                <a:spcPts val="0"/>
              </a:spcAft>
              <a:defRPr/>
            </a:pPr>
            <a:r>
              <a:rPr lang="es-PE" sz="1200" b="1" dirty="0">
                <a:solidFill>
                  <a:srgbClr val="0A0A0A"/>
                </a:solidFill>
              </a:rPr>
              <a:t>MUNICIPALIDADES PROVINCIALES Y DISTRITALES</a:t>
            </a:r>
          </a:p>
        </p:txBody>
      </p:sp>
      <p:grpSp>
        <p:nvGrpSpPr>
          <p:cNvPr id="69" name="Grupo 68">
            <a:extLst>
              <a:ext uri="{FF2B5EF4-FFF2-40B4-BE49-F238E27FC236}">
                <a16:creationId xmlns:a16="http://schemas.microsoft.com/office/drawing/2014/main" id="{6038E38C-BEC6-4640-AFDB-7D5D9B1FD377}"/>
              </a:ext>
            </a:extLst>
          </p:cNvPr>
          <p:cNvGrpSpPr/>
          <p:nvPr/>
        </p:nvGrpSpPr>
        <p:grpSpPr>
          <a:xfrm>
            <a:off x="3118307" y="2996952"/>
            <a:ext cx="1778843" cy="478548"/>
            <a:chOff x="4245241" y="3049325"/>
            <a:chExt cx="1778843" cy="478548"/>
          </a:xfrm>
        </p:grpSpPr>
        <p:sp>
          <p:nvSpPr>
            <p:cNvPr id="47" name="68 Rectángulo">
              <a:extLst>
                <a:ext uri="{FF2B5EF4-FFF2-40B4-BE49-F238E27FC236}">
                  <a16:creationId xmlns:a16="http://schemas.microsoft.com/office/drawing/2014/main" id="{A9176DFB-6EF4-4F8B-8154-D900E6062459}"/>
                </a:ext>
              </a:extLst>
            </p:cNvPr>
            <p:cNvSpPr/>
            <p:nvPr/>
          </p:nvSpPr>
          <p:spPr>
            <a:xfrm>
              <a:off x="4245241" y="3049325"/>
              <a:ext cx="1778843" cy="478548"/>
            </a:xfrm>
            <a:prstGeom prst="rect">
              <a:avLst/>
            </a:prstGeom>
            <a:solidFill>
              <a:srgbClr val="1F7B91"/>
            </a:solidFill>
            <a:ln w="63500" cmpd="thickThin" algn="ctr">
              <a:noFill/>
              <a:miter lim="800000"/>
              <a:headEnd/>
              <a:tailEnd/>
            </a:ln>
            <a:effectLst>
              <a:outerShdw blurRad="44450" dist="27940" dir="5400000" algn="ctr">
                <a:srgbClr val="000000">
                  <a:alpha val="32000"/>
                </a:srgbClr>
              </a:outerShdw>
            </a:effectLst>
            <a:scene3d>
              <a:camera prst="orthographicFront">
                <a:rot lat="0" lon="0" rev="0"/>
              </a:camera>
              <a:lightRig rig="chilly" dir="t"/>
            </a:scene3d>
            <a:sp3d>
              <a:bevelT w="190500" h="38100"/>
            </a:sp3d>
          </p:spPr>
          <p:txBody>
            <a:bodyPr vert="horz" wrap="square" lIns="91440" tIns="45720" rIns="91440" bIns="45720" numCol="1" anchor="t" anchorCtr="0" compatLnSpc="1">
              <a:prstTxWarp prst="textNoShape">
                <a:avLst/>
              </a:prstTxWarp>
            </a:bodyPr>
            <a:lstStyle/>
            <a:p>
              <a:pPr algn="ctr">
                <a:spcAft>
                  <a:spcPts val="1000"/>
                </a:spcAft>
              </a:pPr>
              <a:endParaRPr lang="es-PE" sz="1300" b="1" dirty="0">
                <a:solidFill>
                  <a:schemeClr val="bg1"/>
                </a:solidFill>
                <a:latin typeface="Arial" pitchFamily="34" charset="0"/>
                <a:cs typeface="Arial" pitchFamily="34" charset="0"/>
              </a:endParaRPr>
            </a:p>
          </p:txBody>
        </p:sp>
        <p:sp>
          <p:nvSpPr>
            <p:cNvPr id="67" name="CuadroTexto 66">
              <a:extLst>
                <a:ext uri="{FF2B5EF4-FFF2-40B4-BE49-F238E27FC236}">
                  <a16:creationId xmlns:a16="http://schemas.microsoft.com/office/drawing/2014/main" id="{989DEE32-9E50-4702-8B6D-F0EC9F744FAD}"/>
                </a:ext>
              </a:extLst>
            </p:cNvPr>
            <p:cNvSpPr txBox="1"/>
            <p:nvPr/>
          </p:nvSpPr>
          <p:spPr>
            <a:xfrm>
              <a:off x="4538398" y="3139553"/>
              <a:ext cx="1340525" cy="338554"/>
            </a:xfrm>
            <a:prstGeom prst="rect">
              <a:avLst/>
            </a:prstGeom>
            <a:noFill/>
          </p:spPr>
          <p:txBody>
            <a:bodyPr wrap="square" rtlCol="0">
              <a:spAutoFit/>
            </a:bodyPr>
            <a:lstStyle/>
            <a:p>
              <a:r>
                <a:rPr lang="es-PE" sz="1600" b="1" dirty="0">
                  <a:solidFill>
                    <a:srgbClr val="FFFFFF"/>
                  </a:solidFill>
                  <a:latin typeface="Arial Narrow" panose="020B0606020202030204" pitchFamily="34" charset="0"/>
                </a:rPr>
                <a:t>CENEPRED</a:t>
              </a:r>
            </a:p>
          </p:txBody>
        </p:sp>
      </p:grpSp>
      <p:grpSp>
        <p:nvGrpSpPr>
          <p:cNvPr id="70" name="Grupo 69">
            <a:extLst>
              <a:ext uri="{FF2B5EF4-FFF2-40B4-BE49-F238E27FC236}">
                <a16:creationId xmlns:a16="http://schemas.microsoft.com/office/drawing/2014/main" id="{92189737-1185-4A33-9E26-AD95D15E37B9}"/>
              </a:ext>
            </a:extLst>
          </p:cNvPr>
          <p:cNvGrpSpPr/>
          <p:nvPr/>
        </p:nvGrpSpPr>
        <p:grpSpPr>
          <a:xfrm>
            <a:off x="5353117" y="2998466"/>
            <a:ext cx="1778843" cy="478548"/>
            <a:chOff x="4245241" y="3049325"/>
            <a:chExt cx="1778843" cy="478548"/>
          </a:xfrm>
        </p:grpSpPr>
        <p:sp>
          <p:nvSpPr>
            <p:cNvPr id="71" name="68 Rectángulo">
              <a:extLst>
                <a:ext uri="{FF2B5EF4-FFF2-40B4-BE49-F238E27FC236}">
                  <a16:creationId xmlns:a16="http://schemas.microsoft.com/office/drawing/2014/main" id="{8489FBDC-3D47-42FD-8037-46C3E537329E}"/>
                </a:ext>
              </a:extLst>
            </p:cNvPr>
            <p:cNvSpPr/>
            <p:nvPr/>
          </p:nvSpPr>
          <p:spPr>
            <a:xfrm>
              <a:off x="4245241" y="3049325"/>
              <a:ext cx="1778843" cy="478548"/>
            </a:xfrm>
            <a:prstGeom prst="rect">
              <a:avLst/>
            </a:prstGeom>
            <a:solidFill>
              <a:schemeClr val="accent2"/>
            </a:solidFill>
            <a:ln w="63500" cmpd="thickThin" algn="ctr">
              <a:noFill/>
              <a:miter lim="800000"/>
              <a:headEnd/>
              <a:tailEnd/>
            </a:ln>
            <a:effectLst>
              <a:outerShdw blurRad="44450" dist="27940" dir="5400000" algn="ctr">
                <a:srgbClr val="000000">
                  <a:alpha val="32000"/>
                </a:srgbClr>
              </a:outerShdw>
            </a:effectLst>
            <a:scene3d>
              <a:camera prst="orthographicFront">
                <a:rot lat="0" lon="0" rev="0"/>
              </a:camera>
              <a:lightRig rig="chilly" dir="t"/>
            </a:scene3d>
            <a:sp3d>
              <a:bevelT w="190500" h="38100"/>
            </a:sp3d>
          </p:spPr>
          <p:txBody>
            <a:bodyPr vert="horz" wrap="square" lIns="91440" tIns="45720" rIns="91440" bIns="45720" numCol="1" anchor="t" anchorCtr="0" compatLnSpc="1">
              <a:prstTxWarp prst="textNoShape">
                <a:avLst/>
              </a:prstTxWarp>
            </a:bodyPr>
            <a:lstStyle/>
            <a:p>
              <a:pPr algn="ctr">
                <a:spcAft>
                  <a:spcPts val="1000"/>
                </a:spcAft>
              </a:pPr>
              <a:endParaRPr lang="es-PE" sz="1300" b="1" dirty="0">
                <a:solidFill>
                  <a:schemeClr val="bg1"/>
                </a:solidFill>
                <a:latin typeface="Arial" pitchFamily="34" charset="0"/>
                <a:cs typeface="Arial" pitchFamily="34" charset="0"/>
              </a:endParaRPr>
            </a:p>
          </p:txBody>
        </p:sp>
        <p:sp>
          <p:nvSpPr>
            <p:cNvPr id="72" name="CuadroTexto 71">
              <a:extLst>
                <a:ext uri="{FF2B5EF4-FFF2-40B4-BE49-F238E27FC236}">
                  <a16:creationId xmlns:a16="http://schemas.microsoft.com/office/drawing/2014/main" id="{D0635D18-AE0E-4DF0-836C-718968AFEFE0}"/>
                </a:ext>
              </a:extLst>
            </p:cNvPr>
            <p:cNvSpPr txBox="1"/>
            <p:nvPr/>
          </p:nvSpPr>
          <p:spPr>
            <a:xfrm>
              <a:off x="4676893" y="3139839"/>
              <a:ext cx="1340525" cy="338554"/>
            </a:xfrm>
            <a:prstGeom prst="rect">
              <a:avLst/>
            </a:prstGeom>
            <a:noFill/>
          </p:spPr>
          <p:txBody>
            <a:bodyPr wrap="square" rtlCol="0">
              <a:spAutoFit/>
            </a:bodyPr>
            <a:lstStyle/>
            <a:p>
              <a:r>
                <a:rPr lang="es-PE" sz="1600" b="1" dirty="0">
                  <a:solidFill>
                    <a:srgbClr val="FFFFFF"/>
                  </a:solidFill>
                  <a:latin typeface="Arial Narrow" panose="020B0606020202030204" pitchFamily="34" charset="0"/>
                </a:rPr>
                <a:t>INDECI</a:t>
              </a:r>
            </a:p>
          </p:txBody>
        </p:sp>
      </p:grpSp>
      <p:cxnSp>
        <p:nvCxnSpPr>
          <p:cNvPr id="79" name="16 Conector recto">
            <a:extLst>
              <a:ext uri="{FF2B5EF4-FFF2-40B4-BE49-F238E27FC236}">
                <a16:creationId xmlns:a16="http://schemas.microsoft.com/office/drawing/2014/main" id="{E9E8918B-47B0-46BC-B2FD-392E8115F263}"/>
              </a:ext>
            </a:extLst>
          </p:cNvPr>
          <p:cNvCxnSpPr>
            <a:cxnSpLocks/>
          </p:cNvCxnSpPr>
          <p:nvPr/>
        </p:nvCxnSpPr>
        <p:spPr>
          <a:xfrm>
            <a:off x="266024" y="5229200"/>
            <a:ext cx="8621827" cy="0"/>
          </a:xfrm>
          <a:prstGeom prst="line">
            <a:avLst/>
          </a:prstGeom>
          <a:ln w="3175">
            <a:prstDash val="dash"/>
          </a:ln>
        </p:spPr>
        <p:style>
          <a:lnRef idx="1">
            <a:schemeClr val="accent1"/>
          </a:lnRef>
          <a:fillRef idx="0">
            <a:schemeClr val="accent1"/>
          </a:fillRef>
          <a:effectRef idx="0">
            <a:schemeClr val="accent1"/>
          </a:effectRef>
          <a:fontRef idx="minor">
            <a:schemeClr val="tx1"/>
          </a:fontRef>
        </p:style>
      </p:cxnSp>
      <p:sp>
        <p:nvSpPr>
          <p:cNvPr id="80" name="CuadroTexto 79">
            <a:extLst>
              <a:ext uri="{FF2B5EF4-FFF2-40B4-BE49-F238E27FC236}">
                <a16:creationId xmlns:a16="http://schemas.microsoft.com/office/drawing/2014/main" id="{675C89CA-FEC5-4380-9A50-95DF15319E58}"/>
              </a:ext>
            </a:extLst>
          </p:cNvPr>
          <p:cNvSpPr txBox="1"/>
          <p:nvPr/>
        </p:nvSpPr>
        <p:spPr>
          <a:xfrm>
            <a:off x="2058245" y="5324365"/>
            <a:ext cx="6336301" cy="292388"/>
          </a:xfrm>
          <a:prstGeom prst="rect">
            <a:avLst/>
          </a:prstGeom>
          <a:noFill/>
        </p:spPr>
        <p:txBody>
          <a:bodyPr wrap="square" rtlCol="0">
            <a:spAutoFit/>
          </a:bodyPr>
          <a:lstStyle/>
          <a:p>
            <a:pPr algn="ctr"/>
            <a:r>
              <a:rPr lang="es-PE" sz="1300" b="1" dirty="0"/>
              <a:t>MEF</a:t>
            </a:r>
            <a:r>
              <a:rPr lang="es-PE" sz="1300" dirty="0"/>
              <a:t> – Estrategia de Gestión Financiera del Riesgo de Desastres</a:t>
            </a:r>
          </a:p>
        </p:txBody>
      </p:sp>
      <p:sp>
        <p:nvSpPr>
          <p:cNvPr id="42" name="CuadroTexto 41">
            <a:extLst>
              <a:ext uri="{FF2B5EF4-FFF2-40B4-BE49-F238E27FC236}">
                <a16:creationId xmlns:a16="http://schemas.microsoft.com/office/drawing/2014/main" id="{1FAE8CE2-B5E6-41E3-88DF-69CDCD49DD4E}"/>
              </a:ext>
            </a:extLst>
          </p:cNvPr>
          <p:cNvSpPr txBox="1"/>
          <p:nvPr/>
        </p:nvSpPr>
        <p:spPr>
          <a:xfrm>
            <a:off x="7409289" y="3098430"/>
            <a:ext cx="787019" cy="292388"/>
          </a:xfrm>
          <a:prstGeom prst="rect">
            <a:avLst/>
          </a:prstGeom>
          <a:noFill/>
        </p:spPr>
        <p:txBody>
          <a:bodyPr wrap="square" rtlCol="0">
            <a:spAutoFit/>
          </a:bodyPr>
          <a:lstStyle/>
          <a:p>
            <a:pPr algn="ctr"/>
            <a:r>
              <a:rPr lang="es-PE" sz="1300" b="1" dirty="0"/>
              <a:t>MINDEF</a:t>
            </a:r>
            <a:endParaRPr lang="es-PE" sz="1300" dirty="0"/>
          </a:p>
        </p:txBody>
      </p:sp>
      <p:cxnSp>
        <p:nvCxnSpPr>
          <p:cNvPr id="44" name="12 Conector recto">
            <a:extLst>
              <a:ext uri="{FF2B5EF4-FFF2-40B4-BE49-F238E27FC236}">
                <a16:creationId xmlns:a16="http://schemas.microsoft.com/office/drawing/2014/main" id="{C7B02184-80B8-4A4E-8575-94963BD5449F}"/>
              </a:ext>
            </a:extLst>
          </p:cNvPr>
          <p:cNvCxnSpPr>
            <a:cxnSpLocks/>
          </p:cNvCxnSpPr>
          <p:nvPr/>
        </p:nvCxnSpPr>
        <p:spPr>
          <a:xfrm>
            <a:off x="313757" y="4365104"/>
            <a:ext cx="8642458" cy="0"/>
          </a:xfrm>
          <a:prstGeom prst="line">
            <a:avLst/>
          </a:prstGeom>
          <a:effectLst>
            <a:innerShdw blurRad="63500" dist="50800" dir="54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45" name="34 CuadroTexto">
            <a:extLst>
              <a:ext uri="{FF2B5EF4-FFF2-40B4-BE49-F238E27FC236}">
                <a16:creationId xmlns:a16="http://schemas.microsoft.com/office/drawing/2014/main" id="{5ACEE75A-06F1-4245-AF25-A74611AC868B}"/>
              </a:ext>
            </a:extLst>
          </p:cNvPr>
          <p:cNvSpPr txBox="1"/>
          <p:nvPr/>
        </p:nvSpPr>
        <p:spPr>
          <a:xfrm>
            <a:off x="270562" y="3882332"/>
            <a:ext cx="1208985" cy="253916"/>
          </a:xfrm>
          <a:prstGeom prst="rect">
            <a:avLst/>
          </a:prstGeom>
          <a:noFill/>
        </p:spPr>
        <p:txBody>
          <a:bodyPr wrap="none">
            <a:spAutoFit/>
          </a:bodyPr>
          <a:lstStyle/>
          <a:p>
            <a:pPr eaLnBrk="1" fontAlgn="auto" hangingPunct="1">
              <a:spcBef>
                <a:spcPts val="0"/>
              </a:spcBef>
              <a:spcAft>
                <a:spcPts val="0"/>
              </a:spcAft>
              <a:defRPr/>
            </a:pPr>
            <a:r>
              <a:rPr lang="es-PE" sz="1050" b="1" dirty="0">
                <a:solidFill>
                  <a:srgbClr val="1F7B91"/>
                </a:solidFill>
                <a:latin typeface="Arial" panose="020B0604020202020204" pitchFamily="34" charset="0"/>
                <a:ea typeface="+mj-ea"/>
                <a:cs typeface="Arial" panose="020B0604020202020204" pitchFamily="34" charset="0"/>
              </a:rPr>
              <a:t>Rol Estratégico </a:t>
            </a:r>
          </a:p>
        </p:txBody>
      </p:sp>
      <p:sp>
        <p:nvSpPr>
          <p:cNvPr id="3" name="Rectángulo 2">
            <a:extLst>
              <a:ext uri="{FF2B5EF4-FFF2-40B4-BE49-F238E27FC236}">
                <a16:creationId xmlns:a16="http://schemas.microsoft.com/office/drawing/2014/main" id="{CFF9F665-B622-4F15-B344-247EBE677969}"/>
              </a:ext>
            </a:extLst>
          </p:cNvPr>
          <p:cNvSpPr/>
          <p:nvPr/>
        </p:nvSpPr>
        <p:spPr>
          <a:xfrm>
            <a:off x="2896255" y="2892147"/>
            <a:ext cx="4479610" cy="680869"/>
          </a:xfrm>
          <a:prstGeom prst="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637646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2699792" y="2347899"/>
            <a:ext cx="468052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endParaRPr lang="es-PE" sz="2800" dirty="0"/>
          </a:p>
        </p:txBody>
      </p:sp>
      <p:sp>
        <p:nvSpPr>
          <p:cNvPr id="2" name="Rectángulo 1"/>
          <p:cNvSpPr/>
          <p:nvPr/>
        </p:nvSpPr>
        <p:spPr>
          <a:xfrm>
            <a:off x="179512" y="205090"/>
            <a:ext cx="7488832" cy="1138773"/>
          </a:xfrm>
          <a:prstGeom prst="rect">
            <a:avLst/>
          </a:prstGeom>
        </p:spPr>
        <p:txBody>
          <a:bodyPr wrap="square">
            <a:spAutoFit/>
          </a:bodyPr>
          <a:lstStyle/>
          <a:p>
            <a:endParaRPr lang="es-PE" b="1" dirty="0">
              <a:solidFill>
                <a:srgbClr val="1F7B91"/>
              </a:solidFill>
              <a:latin typeface="Arial" panose="020B0604020202020204" pitchFamily="34" charset="0"/>
              <a:cs typeface="Arial" panose="020B0604020202020204" pitchFamily="34" charset="0"/>
            </a:endParaRPr>
          </a:p>
          <a:p>
            <a:endParaRPr lang="es-PE" b="1" dirty="0">
              <a:solidFill>
                <a:srgbClr val="1F7B91"/>
              </a:solidFill>
              <a:latin typeface="Arial" panose="020B0604020202020204" pitchFamily="34" charset="0"/>
              <a:cs typeface="Arial" panose="020B0604020202020204" pitchFamily="34" charset="0"/>
            </a:endParaRPr>
          </a:p>
          <a:p>
            <a:r>
              <a:rPr lang="es-PE" b="1" dirty="0">
                <a:solidFill>
                  <a:srgbClr val="1F7B91"/>
                </a:solidFill>
                <a:latin typeface="Arial" panose="020B0604020202020204" pitchFamily="34" charset="0"/>
                <a:cs typeface="Arial" panose="020B0604020202020204" pitchFamily="34" charset="0"/>
              </a:rPr>
              <a:t>DEFINICIÓN DE GESTIÓN DEL RIESGO DE DESASTRES</a:t>
            </a:r>
          </a:p>
          <a:p>
            <a:r>
              <a:rPr lang="es-PE" sz="1400" dirty="0">
                <a:solidFill>
                  <a:srgbClr val="1F7B91"/>
                </a:solidFill>
                <a:latin typeface="Arial" panose="020B0604020202020204" pitchFamily="34" charset="0"/>
                <a:cs typeface="Arial" panose="020B0604020202020204" pitchFamily="34" charset="0"/>
              </a:rPr>
              <a:t>(ART. 3° DE LA LEY 29664) </a:t>
            </a:r>
            <a:endParaRPr lang="es-PE" sz="1400" dirty="0"/>
          </a:p>
        </p:txBody>
      </p:sp>
      <p:sp>
        <p:nvSpPr>
          <p:cNvPr id="3" name="Rectángulo 2"/>
          <p:cNvSpPr/>
          <p:nvPr/>
        </p:nvSpPr>
        <p:spPr>
          <a:xfrm>
            <a:off x="539552" y="5445224"/>
            <a:ext cx="8064896" cy="830997"/>
          </a:xfrm>
          <a:prstGeom prst="rect">
            <a:avLst/>
          </a:prstGeom>
        </p:spPr>
        <p:txBody>
          <a:bodyPr wrap="square">
            <a:spAutoFit/>
          </a:bodyPr>
          <a:lstStyle/>
          <a:p>
            <a:pPr marL="0" indent="0" algn="just">
              <a:buNone/>
            </a:pPr>
            <a:r>
              <a:rPr lang="es-PE" sz="1200" dirty="0">
                <a:solidFill>
                  <a:prstClr val="black"/>
                </a:solidFill>
                <a:latin typeface="Arial" panose="020B0604020202020204" pitchFamily="34" charset="0"/>
                <a:cs typeface="Arial" panose="020B0604020202020204" pitchFamily="34" charset="0"/>
              </a:rPr>
              <a:t>“Proceso social cuyo fin último es la prevención, la reducción y el control permanente de los factores de riesgo de desastre en la sociedad, así como la adecuada preparación y respuesta ante situaciones de desastre,…”</a:t>
            </a:r>
          </a:p>
          <a:p>
            <a:pPr marL="0" indent="0" algn="just">
              <a:buNone/>
            </a:pPr>
            <a:endParaRPr lang="es-PE" sz="1200" dirty="0">
              <a:solidFill>
                <a:prstClr val="black"/>
              </a:solidFill>
              <a:latin typeface="Arial" panose="020B0604020202020204" pitchFamily="34" charset="0"/>
              <a:cs typeface="Arial" panose="020B0604020202020204" pitchFamily="34" charset="0"/>
            </a:endParaRPr>
          </a:p>
          <a:p>
            <a:pPr marL="0" indent="0" algn="just">
              <a:buNone/>
            </a:pPr>
            <a:r>
              <a:rPr lang="es-PE" sz="1200" dirty="0">
                <a:solidFill>
                  <a:prstClr val="black"/>
                </a:solidFill>
                <a:latin typeface="Arial" panose="020B0604020202020204" pitchFamily="34" charset="0"/>
                <a:cs typeface="Arial" panose="020B0604020202020204" pitchFamily="34" charset="0"/>
              </a:rPr>
              <a:t>“La Gestión del Riesgo de Desastres está basada en la investigación científica y el registro de informaciones,…”</a:t>
            </a:r>
          </a:p>
        </p:txBody>
      </p:sp>
      <p:sp>
        <p:nvSpPr>
          <p:cNvPr id="7" name="Rectangle 2"/>
          <p:cNvSpPr>
            <a:spLocks noChangeArrowheads="1"/>
          </p:cNvSpPr>
          <p:nvPr/>
        </p:nvSpPr>
        <p:spPr bwMode="auto">
          <a:xfrm>
            <a:off x="315158" y="2739385"/>
            <a:ext cx="1260187" cy="1196668"/>
          </a:xfrm>
          <a:prstGeom prst="rect">
            <a:avLst/>
          </a:prstGeom>
          <a:solidFill>
            <a:srgbClr val="1F7B91"/>
          </a:solidFill>
          <a:ln w="63500" cmpd="thickThin"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endParaRPr lang="es-MX" altLang="es-MX" sz="2000" b="1" dirty="0">
              <a:latin typeface="Arial" pitchFamily="34" charset="0"/>
              <a:cs typeface="Arial" pitchFamily="34" charset="0"/>
            </a:endParaRPr>
          </a:p>
          <a:p>
            <a:pPr algn="ctr" fontAlgn="base">
              <a:spcBef>
                <a:spcPct val="0"/>
              </a:spcBef>
              <a:spcAft>
                <a:spcPts val="1000"/>
              </a:spcAft>
            </a:pPr>
            <a:r>
              <a:rPr lang="es-MX" altLang="es-MX" sz="2000" b="1" dirty="0">
                <a:solidFill>
                  <a:schemeClr val="bg1"/>
                </a:solidFill>
                <a:latin typeface="Arial" pitchFamily="34" charset="0"/>
                <a:cs typeface="Arial" pitchFamily="34" charset="0"/>
              </a:rPr>
              <a:t>GRD</a:t>
            </a:r>
          </a:p>
          <a:p>
            <a:pPr algn="ctr" fontAlgn="base">
              <a:spcBef>
                <a:spcPct val="0"/>
              </a:spcBef>
              <a:spcAft>
                <a:spcPts val="1000"/>
              </a:spcAft>
            </a:pPr>
            <a:endParaRPr lang="es-MX" altLang="es-MX" sz="2000" b="1" dirty="0">
              <a:latin typeface="Arial" pitchFamily="34" charset="0"/>
              <a:cs typeface="Arial" pitchFamily="34" charset="0"/>
            </a:endParaRPr>
          </a:p>
          <a:p>
            <a:pPr algn="ctr" fontAlgn="base">
              <a:spcBef>
                <a:spcPct val="0"/>
              </a:spcBef>
              <a:spcAft>
                <a:spcPts val="1000"/>
              </a:spcAft>
            </a:pPr>
            <a:endParaRPr lang="es-MX" altLang="es-MX" sz="2000" dirty="0">
              <a:latin typeface="Arial" pitchFamily="34" charset="0"/>
              <a:cs typeface="Arial" pitchFamily="34" charset="0"/>
            </a:endParaRPr>
          </a:p>
        </p:txBody>
      </p:sp>
      <p:sp>
        <p:nvSpPr>
          <p:cNvPr id="8" name="AutoShape 3"/>
          <p:cNvSpPr>
            <a:spLocks noChangeArrowheads="1"/>
          </p:cNvSpPr>
          <p:nvPr/>
        </p:nvSpPr>
        <p:spPr bwMode="auto">
          <a:xfrm>
            <a:off x="1724359" y="3088007"/>
            <a:ext cx="383841" cy="499421"/>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1">
              <a:lumMod val="65000"/>
              <a:lumOff val="35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s-MX" dirty="0"/>
          </a:p>
        </p:txBody>
      </p:sp>
      <p:sp>
        <p:nvSpPr>
          <p:cNvPr id="9" name="Rectangle 4"/>
          <p:cNvSpPr>
            <a:spLocks noChangeArrowheads="1"/>
          </p:cNvSpPr>
          <p:nvPr/>
        </p:nvSpPr>
        <p:spPr bwMode="auto">
          <a:xfrm>
            <a:off x="2257214" y="2901468"/>
            <a:ext cx="953116" cy="947499"/>
          </a:xfrm>
          <a:prstGeom prst="rect">
            <a:avLst/>
          </a:prstGeom>
          <a:solidFill>
            <a:srgbClr val="076767"/>
          </a:solidFill>
          <a:ln w="63500" cmpd="thickThin"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anchor="ctr" anchorCtr="0" compatLnSpc="1">
            <a:prstTxWarp prst="textNoShape">
              <a:avLst/>
            </a:prstTxWarp>
          </a:bodyPr>
          <a:lstStyle/>
          <a:p>
            <a:pPr algn="ctr" fontAlgn="base">
              <a:spcBef>
                <a:spcPct val="0"/>
              </a:spcBef>
              <a:spcAft>
                <a:spcPts val="1000"/>
              </a:spcAft>
            </a:pPr>
            <a:r>
              <a:rPr lang="es-MX" altLang="es-MX" sz="1400" b="1" dirty="0">
                <a:solidFill>
                  <a:schemeClr val="bg1"/>
                </a:solidFill>
                <a:latin typeface="Arial" pitchFamily="34" charset="0"/>
                <a:cs typeface="Arial" pitchFamily="34" charset="0"/>
              </a:rPr>
              <a:t>Proceso social</a:t>
            </a:r>
          </a:p>
        </p:txBody>
      </p:sp>
      <p:sp>
        <p:nvSpPr>
          <p:cNvPr id="10" name="AutoShape 5"/>
          <p:cNvSpPr>
            <a:spLocks noChangeArrowheads="1"/>
          </p:cNvSpPr>
          <p:nvPr/>
        </p:nvSpPr>
        <p:spPr bwMode="auto">
          <a:xfrm flipV="1">
            <a:off x="1392416" y="1249288"/>
            <a:ext cx="3635828" cy="651770"/>
          </a:xfrm>
          <a:prstGeom prst="curvedUpArrow">
            <a:avLst>
              <a:gd name="adj1" fmla="val 41329"/>
              <a:gd name="adj2" fmla="val 92389"/>
              <a:gd name="adj3" fmla="val 44266"/>
            </a:avLst>
          </a:prstGeom>
          <a:solidFill>
            <a:schemeClr val="tx1">
              <a:lumMod val="65000"/>
              <a:lumOff val="3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s-MX" b="1" dirty="0">
              <a:solidFill>
                <a:schemeClr val="tx1">
                  <a:lumMod val="95000"/>
                  <a:lumOff val="5000"/>
                </a:schemeClr>
              </a:solidFill>
            </a:endParaRPr>
          </a:p>
        </p:txBody>
      </p:sp>
      <p:sp>
        <p:nvSpPr>
          <p:cNvPr id="11" name="Oval 7"/>
          <p:cNvSpPr>
            <a:spLocks noChangeArrowheads="1"/>
          </p:cNvSpPr>
          <p:nvPr/>
        </p:nvSpPr>
        <p:spPr bwMode="auto">
          <a:xfrm>
            <a:off x="3333624" y="2994909"/>
            <a:ext cx="747067" cy="708817"/>
          </a:xfrm>
          <a:prstGeom prst="ellipse">
            <a:avLst/>
          </a:prstGeom>
          <a:solidFill>
            <a:schemeClr val="tx1">
              <a:lumMod val="65000"/>
              <a:lumOff val="35000"/>
            </a:schemeClr>
          </a:solidFill>
          <a:ln w="63500" cmpd="thickThin"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anchor="ctr" anchorCtr="0" compatLnSpc="1">
            <a:prstTxWarp prst="textNoShape">
              <a:avLst/>
            </a:prstTxWarp>
          </a:bodyPr>
          <a:lstStyle/>
          <a:p>
            <a:pPr algn="ctr" fontAlgn="base">
              <a:spcBef>
                <a:spcPct val="0"/>
              </a:spcBef>
              <a:spcAft>
                <a:spcPts val="1000"/>
              </a:spcAft>
            </a:pPr>
            <a:r>
              <a:rPr lang="es-MX" altLang="es-MX" sz="1400" b="1" dirty="0">
                <a:solidFill>
                  <a:schemeClr val="bg1"/>
                </a:solidFill>
                <a:latin typeface="Arial" pitchFamily="34" charset="0"/>
                <a:cs typeface="Arial" pitchFamily="34" charset="0"/>
              </a:rPr>
              <a:t>Fin</a:t>
            </a:r>
          </a:p>
        </p:txBody>
      </p:sp>
      <p:sp>
        <p:nvSpPr>
          <p:cNvPr id="12" name="Rectangle 8"/>
          <p:cNvSpPr>
            <a:spLocks noChangeArrowheads="1"/>
          </p:cNvSpPr>
          <p:nvPr/>
        </p:nvSpPr>
        <p:spPr bwMode="auto">
          <a:xfrm>
            <a:off x="4233573" y="2003889"/>
            <a:ext cx="1731086" cy="1434437"/>
          </a:xfrm>
          <a:prstGeom prst="rect">
            <a:avLst/>
          </a:prstGeom>
          <a:solidFill>
            <a:srgbClr val="237B90"/>
          </a:solidFill>
          <a:ln w="76200" cmpd="thickThin"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anchor="ctr" anchorCtr="0" compatLnSpc="1">
            <a:prstTxWarp prst="textNoShape">
              <a:avLst/>
            </a:prstTxWarp>
          </a:bodyPr>
          <a:lstStyle/>
          <a:p>
            <a:pPr fontAlgn="base">
              <a:spcBef>
                <a:spcPct val="0"/>
              </a:spcBef>
              <a:spcAft>
                <a:spcPts val="1000"/>
              </a:spcAft>
            </a:pPr>
            <a:r>
              <a:rPr lang="es-MX" altLang="es-MX" sz="1400" dirty="0">
                <a:solidFill>
                  <a:schemeClr val="bg1"/>
                </a:solidFill>
                <a:latin typeface="Arial" pitchFamily="34" charset="0"/>
                <a:cs typeface="Arial" pitchFamily="34" charset="0"/>
              </a:rPr>
              <a:t>La Prevención, Reducción y el control permanente  de los factores de riesgo de desastre en la sociedad.</a:t>
            </a:r>
          </a:p>
        </p:txBody>
      </p:sp>
      <p:sp>
        <p:nvSpPr>
          <p:cNvPr id="13" name="Rectangle 9"/>
          <p:cNvSpPr>
            <a:spLocks noChangeArrowheads="1"/>
          </p:cNvSpPr>
          <p:nvPr/>
        </p:nvSpPr>
        <p:spPr bwMode="auto">
          <a:xfrm>
            <a:off x="4236948" y="3604130"/>
            <a:ext cx="1728618" cy="947584"/>
          </a:xfrm>
          <a:prstGeom prst="rect">
            <a:avLst/>
          </a:prstGeom>
          <a:solidFill>
            <a:schemeClr val="accent2"/>
          </a:solidFill>
          <a:ln w="63500" cmpd="thickThin"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anchor="ctr" anchorCtr="0" compatLnSpc="1">
            <a:prstTxWarp prst="textNoShape">
              <a:avLst/>
            </a:prstTxWarp>
          </a:bodyPr>
          <a:lstStyle/>
          <a:p>
            <a:pPr fontAlgn="base">
              <a:spcBef>
                <a:spcPct val="0"/>
              </a:spcBef>
              <a:spcAft>
                <a:spcPts val="1000"/>
              </a:spcAft>
            </a:pPr>
            <a:r>
              <a:rPr lang="es-MX" altLang="es-MX" sz="1400" dirty="0">
                <a:solidFill>
                  <a:schemeClr val="bg1"/>
                </a:solidFill>
                <a:latin typeface="Arial" pitchFamily="34" charset="0"/>
                <a:cs typeface="Arial" pitchFamily="34" charset="0"/>
              </a:rPr>
              <a:t>Preparación y respuesta ante situaciones de desastre.</a:t>
            </a:r>
          </a:p>
        </p:txBody>
      </p:sp>
      <p:sp>
        <p:nvSpPr>
          <p:cNvPr id="14" name="AutoShape 5"/>
          <p:cNvSpPr>
            <a:spLocks noChangeArrowheads="1"/>
          </p:cNvSpPr>
          <p:nvPr/>
        </p:nvSpPr>
        <p:spPr bwMode="auto">
          <a:xfrm>
            <a:off x="1392416" y="4592334"/>
            <a:ext cx="3550588" cy="633358"/>
          </a:xfrm>
          <a:prstGeom prst="curvedUpArrow">
            <a:avLst>
              <a:gd name="adj1" fmla="val 41329"/>
              <a:gd name="adj2" fmla="val 92389"/>
              <a:gd name="adj3" fmla="val 44266"/>
            </a:avLst>
          </a:prstGeom>
          <a:solidFill>
            <a:schemeClr val="tx1">
              <a:lumMod val="65000"/>
              <a:lumOff val="3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s-MX" b="1" dirty="0">
              <a:solidFill>
                <a:schemeClr val="tx1">
                  <a:lumMod val="95000"/>
                  <a:lumOff val="5000"/>
                </a:schemeClr>
              </a:solidFill>
            </a:endParaRPr>
          </a:p>
        </p:txBody>
      </p:sp>
      <p:sp>
        <p:nvSpPr>
          <p:cNvPr id="15" name="Rectangle 9"/>
          <p:cNvSpPr>
            <a:spLocks noChangeArrowheads="1"/>
          </p:cNvSpPr>
          <p:nvPr/>
        </p:nvSpPr>
        <p:spPr bwMode="auto">
          <a:xfrm>
            <a:off x="7083785" y="2564904"/>
            <a:ext cx="1728618" cy="1546886"/>
          </a:xfrm>
          <a:prstGeom prst="rect">
            <a:avLst/>
          </a:prstGeom>
          <a:solidFill>
            <a:srgbClr val="FFC000"/>
          </a:solidFill>
          <a:ln w="63500" cmpd="thickThin"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anchor="ctr" anchorCtr="0" compatLnSpc="1">
            <a:prstTxWarp prst="textNoShape">
              <a:avLst/>
            </a:prstTxWarp>
          </a:bodyPr>
          <a:lstStyle/>
          <a:p>
            <a:pPr algn="ctr" fontAlgn="base">
              <a:spcBef>
                <a:spcPct val="0"/>
              </a:spcBef>
              <a:spcAft>
                <a:spcPts val="1000"/>
              </a:spcAft>
            </a:pPr>
            <a:r>
              <a:rPr lang="es-PE" sz="1400" b="1" dirty="0">
                <a:solidFill>
                  <a:schemeClr val="tx1">
                    <a:lumMod val="75000"/>
                    <a:lumOff val="25000"/>
                  </a:schemeClr>
                </a:solidFill>
                <a:latin typeface="Arial" pitchFamily="34" charset="0"/>
                <a:cs typeface="Arial" pitchFamily="34" charset="0"/>
              </a:rPr>
              <a:t>Proteger la vida de la población y el patrimonio de las personas y del Estado.</a:t>
            </a:r>
          </a:p>
        </p:txBody>
      </p:sp>
      <p:sp>
        <p:nvSpPr>
          <p:cNvPr id="16" name="5 Cheurón"/>
          <p:cNvSpPr/>
          <p:nvPr/>
        </p:nvSpPr>
        <p:spPr>
          <a:xfrm>
            <a:off x="6124189" y="2930093"/>
            <a:ext cx="800972" cy="815248"/>
          </a:xfrm>
          <a:prstGeom prst="chevron">
            <a:avLst/>
          </a:prstGeom>
          <a:solidFill>
            <a:srgbClr val="5D5D5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chemeClr val="tx1"/>
              </a:solidFill>
            </a:endParaRPr>
          </a:p>
        </p:txBody>
      </p:sp>
    </p:spTree>
    <p:extLst>
      <p:ext uri="{BB962C8B-B14F-4D97-AF65-F5344CB8AC3E}">
        <p14:creationId xmlns:p14="http://schemas.microsoft.com/office/powerpoint/2010/main" val="848273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6" name="Conector recto 75"/>
          <p:cNvCxnSpPr/>
          <p:nvPr/>
        </p:nvCxnSpPr>
        <p:spPr>
          <a:xfrm flipV="1">
            <a:off x="2766997" y="4085726"/>
            <a:ext cx="764873" cy="657887"/>
          </a:xfrm>
          <a:prstGeom prst="line">
            <a:avLst/>
          </a:prstGeom>
          <a:ln w="28575">
            <a:solidFill>
              <a:srgbClr val="1F7B91"/>
            </a:solidFill>
          </a:ln>
        </p:spPr>
        <p:style>
          <a:lnRef idx="1">
            <a:schemeClr val="accent1"/>
          </a:lnRef>
          <a:fillRef idx="0">
            <a:schemeClr val="accent1"/>
          </a:fillRef>
          <a:effectRef idx="0">
            <a:schemeClr val="accent1"/>
          </a:effectRef>
          <a:fontRef idx="minor">
            <a:schemeClr val="tx1"/>
          </a:fontRef>
        </p:style>
      </p:cxnSp>
      <p:sp>
        <p:nvSpPr>
          <p:cNvPr id="37" name="Elipse 36"/>
          <p:cNvSpPr/>
          <p:nvPr/>
        </p:nvSpPr>
        <p:spPr>
          <a:xfrm>
            <a:off x="3260686" y="1776601"/>
            <a:ext cx="2916103" cy="2916103"/>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cxnSp>
        <p:nvCxnSpPr>
          <p:cNvPr id="40" name="Conector recto 39"/>
          <p:cNvCxnSpPr/>
          <p:nvPr/>
        </p:nvCxnSpPr>
        <p:spPr>
          <a:xfrm>
            <a:off x="3385194" y="1069105"/>
            <a:ext cx="612393" cy="918509"/>
          </a:xfrm>
          <a:prstGeom prst="line">
            <a:avLst/>
          </a:prstGeom>
          <a:ln w="28575">
            <a:solidFill>
              <a:srgbClr val="1F7B91"/>
            </a:solidFill>
          </a:ln>
        </p:spPr>
        <p:style>
          <a:lnRef idx="1">
            <a:schemeClr val="accent1"/>
          </a:lnRef>
          <a:fillRef idx="0">
            <a:schemeClr val="accent1"/>
          </a:fillRef>
          <a:effectRef idx="0">
            <a:schemeClr val="accent1"/>
          </a:effectRef>
          <a:fontRef idx="minor">
            <a:schemeClr val="tx1"/>
          </a:fontRef>
        </p:style>
      </p:cxnSp>
      <p:cxnSp>
        <p:nvCxnSpPr>
          <p:cNvPr id="41" name="Conector recto 40"/>
          <p:cNvCxnSpPr/>
          <p:nvPr/>
        </p:nvCxnSpPr>
        <p:spPr>
          <a:xfrm flipH="1">
            <a:off x="1985210" y="1061204"/>
            <a:ext cx="1403039" cy="0"/>
          </a:xfrm>
          <a:prstGeom prst="line">
            <a:avLst/>
          </a:prstGeom>
          <a:ln w="28575">
            <a:solidFill>
              <a:srgbClr val="1F7B91"/>
            </a:solidFill>
          </a:ln>
        </p:spPr>
        <p:style>
          <a:lnRef idx="1">
            <a:schemeClr val="accent1"/>
          </a:lnRef>
          <a:fillRef idx="0">
            <a:schemeClr val="accent1"/>
          </a:fillRef>
          <a:effectRef idx="0">
            <a:schemeClr val="accent1"/>
          </a:effectRef>
          <a:fontRef idx="minor">
            <a:schemeClr val="tx1"/>
          </a:fontRef>
        </p:style>
      </p:cxnSp>
      <p:sp>
        <p:nvSpPr>
          <p:cNvPr id="48" name="Arco de bloque 47"/>
          <p:cNvSpPr/>
          <p:nvPr/>
        </p:nvSpPr>
        <p:spPr>
          <a:xfrm rot="16200000">
            <a:off x="3433340" y="1941642"/>
            <a:ext cx="2619741" cy="2604849"/>
          </a:xfrm>
          <a:prstGeom prst="blockArc">
            <a:avLst>
              <a:gd name="adj1" fmla="val 10800000"/>
              <a:gd name="adj2" fmla="val 21493165"/>
              <a:gd name="adj3" fmla="val 13347"/>
            </a:avLst>
          </a:prstGeom>
          <a:solidFill>
            <a:srgbClr val="1F7B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sp>
        <p:nvSpPr>
          <p:cNvPr id="49" name="Arco de bloque 48"/>
          <p:cNvSpPr/>
          <p:nvPr/>
        </p:nvSpPr>
        <p:spPr>
          <a:xfrm rot="5399481">
            <a:off x="3393033" y="1944260"/>
            <a:ext cx="2619741" cy="2604849"/>
          </a:xfrm>
          <a:prstGeom prst="blockArc">
            <a:avLst>
              <a:gd name="adj1" fmla="val 10800000"/>
              <a:gd name="adj2" fmla="val 21493165"/>
              <a:gd name="adj3" fmla="val 13347"/>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sp>
        <p:nvSpPr>
          <p:cNvPr id="50" name="2 Marcador de contenido"/>
          <p:cNvSpPr txBox="1">
            <a:spLocks/>
          </p:cNvSpPr>
          <p:nvPr/>
        </p:nvSpPr>
        <p:spPr>
          <a:xfrm>
            <a:off x="3873657" y="2824152"/>
            <a:ext cx="1507719" cy="32761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sz="1800" b="1" dirty="0">
                <a:solidFill>
                  <a:srgbClr val="1F7B91"/>
                </a:solidFill>
                <a:latin typeface="Arial" panose="020B0604020202020204" pitchFamily="34" charset="0"/>
                <a:cs typeface="Arial" panose="020B0604020202020204" pitchFamily="34" charset="0"/>
              </a:rPr>
              <a:t>CENEPRED</a:t>
            </a:r>
          </a:p>
        </p:txBody>
      </p:sp>
      <p:sp>
        <p:nvSpPr>
          <p:cNvPr id="51" name="2 Marcador de contenido"/>
          <p:cNvSpPr txBox="1">
            <a:spLocks/>
          </p:cNvSpPr>
          <p:nvPr/>
        </p:nvSpPr>
        <p:spPr>
          <a:xfrm>
            <a:off x="4305631" y="3453981"/>
            <a:ext cx="1507719" cy="32761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sz="1800" b="1" dirty="0">
                <a:solidFill>
                  <a:schemeClr val="accent2"/>
                </a:solidFill>
                <a:latin typeface="Arial" panose="020B0604020202020204" pitchFamily="34" charset="0"/>
                <a:cs typeface="Arial" panose="020B0604020202020204" pitchFamily="34" charset="0"/>
              </a:rPr>
              <a:t>INDECI</a:t>
            </a:r>
          </a:p>
        </p:txBody>
      </p:sp>
      <p:sp>
        <p:nvSpPr>
          <p:cNvPr id="52" name="10 Rectángulo"/>
          <p:cNvSpPr/>
          <p:nvPr/>
        </p:nvSpPr>
        <p:spPr>
          <a:xfrm>
            <a:off x="455663" y="1694478"/>
            <a:ext cx="2595625" cy="738664"/>
          </a:xfrm>
          <a:prstGeom prst="rect">
            <a:avLst/>
          </a:prstGeom>
        </p:spPr>
        <p:txBody>
          <a:bodyPr wrap="square">
            <a:spAutoFit/>
          </a:bodyPr>
          <a:lstStyle/>
          <a:p>
            <a:pPr algn="r"/>
            <a:r>
              <a:rPr lang="es-PE" sz="1400" dirty="0">
                <a:solidFill>
                  <a:schemeClr val="tx1">
                    <a:lumMod val="50000"/>
                    <a:lumOff val="50000"/>
                  </a:schemeClr>
                </a:solidFill>
                <a:latin typeface="Arial" panose="020B0604020202020204" pitchFamily="34" charset="0"/>
                <a:cs typeface="Arial" panose="020B0604020202020204" pitchFamily="34" charset="0"/>
              </a:rPr>
              <a:t>Acciones que se planifican y realizan con el fin de evitar y prevenir el riesgo futuro.</a:t>
            </a:r>
          </a:p>
        </p:txBody>
      </p:sp>
      <p:sp>
        <p:nvSpPr>
          <p:cNvPr id="53" name="13 Rectángulo"/>
          <p:cNvSpPr/>
          <p:nvPr/>
        </p:nvSpPr>
        <p:spPr>
          <a:xfrm>
            <a:off x="107701" y="5348153"/>
            <a:ext cx="2756527" cy="738664"/>
          </a:xfrm>
          <a:prstGeom prst="rect">
            <a:avLst/>
          </a:prstGeom>
        </p:spPr>
        <p:txBody>
          <a:bodyPr wrap="square">
            <a:spAutoFit/>
          </a:bodyPr>
          <a:lstStyle/>
          <a:p>
            <a:pPr algn="r"/>
            <a:r>
              <a:rPr lang="es-PE" sz="1400" dirty="0">
                <a:solidFill>
                  <a:schemeClr val="tx1">
                    <a:lumMod val="50000"/>
                    <a:lumOff val="50000"/>
                  </a:schemeClr>
                </a:solidFill>
                <a:latin typeface="Arial" panose="020B0604020202020204" pitchFamily="34" charset="0"/>
                <a:cs typeface="Arial" panose="020B0604020202020204" pitchFamily="34" charset="0"/>
              </a:rPr>
              <a:t>Acciones que se planifican y realizan con el objeto de corregir o mitigar riesgo existente.</a:t>
            </a:r>
          </a:p>
        </p:txBody>
      </p:sp>
      <p:sp>
        <p:nvSpPr>
          <p:cNvPr id="54" name="13 Rectángulo"/>
          <p:cNvSpPr/>
          <p:nvPr/>
        </p:nvSpPr>
        <p:spPr>
          <a:xfrm>
            <a:off x="6354413" y="2275525"/>
            <a:ext cx="2701179" cy="954107"/>
          </a:xfrm>
          <a:prstGeom prst="rect">
            <a:avLst/>
          </a:prstGeom>
        </p:spPr>
        <p:txBody>
          <a:bodyPr wrap="square">
            <a:spAutoFit/>
          </a:bodyPr>
          <a:lstStyle/>
          <a:p>
            <a:r>
              <a:rPr lang="es-PE" sz="1400" dirty="0">
                <a:solidFill>
                  <a:schemeClr val="tx1">
                    <a:lumMod val="50000"/>
                    <a:lumOff val="50000"/>
                  </a:schemeClr>
                </a:solidFill>
                <a:latin typeface="Arial" panose="020B0604020202020204" pitchFamily="34" charset="0"/>
                <a:cs typeface="Arial" panose="020B0604020202020204" pitchFamily="34" charset="0"/>
              </a:rPr>
              <a:t>Acciones destinadas a enfrentar los desastres, ya sea por un peligro inminente o por la materialización del riesgo.</a:t>
            </a:r>
          </a:p>
        </p:txBody>
      </p:sp>
      <p:cxnSp>
        <p:nvCxnSpPr>
          <p:cNvPr id="55" name="Conector recto 54"/>
          <p:cNvCxnSpPr/>
          <p:nvPr/>
        </p:nvCxnSpPr>
        <p:spPr>
          <a:xfrm>
            <a:off x="6219025" y="1582423"/>
            <a:ext cx="1324773"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Conector recto 55"/>
          <p:cNvCxnSpPr/>
          <p:nvPr/>
        </p:nvCxnSpPr>
        <p:spPr>
          <a:xfrm flipV="1">
            <a:off x="5642137" y="1582423"/>
            <a:ext cx="579380" cy="561821"/>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7" name="Picture 6" descr="http://www.teminsa.com/img/img_pag/gaviones2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08587" y="5053641"/>
            <a:ext cx="1937048" cy="132768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0" name="Picture 10" descr="http://sgrd.pcm.gob.pe/wp-content/uploads/2015/02/componente2.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6467" y="4789551"/>
            <a:ext cx="1469188" cy="10130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7" name="Picture 4" descr="http://tse1.mm.bing.net/th?id=OIP.M49a8eb5244494637bf6ace875e63c544o0&amp;pid=15.1"/>
          <p:cNvPicPr>
            <a:picLocks noChangeAspect="1" noChangeArrowheads="1"/>
          </p:cNvPicPr>
          <p:nvPr/>
        </p:nvPicPr>
        <p:blipFill rotWithShape="1">
          <a:blip r:embed="rId4">
            <a:extLst>
              <a:ext uri="{28A0092B-C50C-407E-A947-70E740481C1C}">
                <a14:useLocalDpi xmlns:a14="http://schemas.microsoft.com/office/drawing/2010/main" val="0"/>
              </a:ext>
            </a:extLst>
          </a:blip>
          <a:srcRect l="5211" r="6866"/>
          <a:stretch/>
        </p:blipFill>
        <p:spPr bwMode="auto">
          <a:xfrm>
            <a:off x="6438397" y="3339093"/>
            <a:ext cx="1760999" cy="11172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7" name="Imagen 76" descr="http://drenajeurbanosostenible.org/wp-content/uploads/2013/12/Planeacion-urbana.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0303" y="2900608"/>
            <a:ext cx="1754392" cy="128440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pic>
        <p:nvPicPr>
          <p:cNvPr id="78" name="Imagen 77" descr="http://www.imp.gob.pe/images/slideshow/banner2.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015" y="2502389"/>
            <a:ext cx="1486323" cy="92216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
        <p:nvSpPr>
          <p:cNvPr id="33" name="2 Marcador de contenido"/>
          <p:cNvSpPr txBox="1">
            <a:spLocks/>
          </p:cNvSpPr>
          <p:nvPr/>
        </p:nvSpPr>
        <p:spPr>
          <a:xfrm>
            <a:off x="513910" y="1169680"/>
            <a:ext cx="2533936" cy="5237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2040"/>
              </a:lnSpc>
              <a:spcBef>
                <a:spcPts val="0"/>
              </a:spcBef>
              <a:buFont typeface="Arial" panose="020B0604020202020204" pitchFamily="34" charset="0"/>
              <a:buNone/>
            </a:pPr>
            <a:r>
              <a:rPr lang="es-MX" sz="1700" b="1" dirty="0">
                <a:solidFill>
                  <a:srgbClr val="1F7B91"/>
                </a:solidFill>
                <a:latin typeface="Arial" panose="020B0604020202020204" pitchFamily="34" charset="0"/>
                <a:cs typeface="Arial" panose="020B0604020202020204" pitchFamily="34" charset="0"/>
              </a:rPr>
              <a:t>GESTIÓN</a:t>
            </a:r>
          </a:p>
          <a:p>
            <a:pPr marL="0" indent="0" algn="r">
              <a:lnSpc>
                <a:spcPts val="2040"/>
              </a:lnSpc>
              <a:spcBef>
                <a:spcPts val="0"/>
              </a:spcBef>
              <a:buFont typeface="Arial" panose="020B0604020202020204" pitchFamily="34" charset="0"/>
              <a:buNone/>
            </a:pPr>
            <a:r>
              <a:rPr lang="es-MX" sz="1700" b="1" dirty="0">
                <a:solidFill>
                  <a:srgbClr val="1F7B91"/>
                </a:solidFill>
                <a:latin typeface="Arial" panose="020B0604020202020204" pitchFamily="34" charset="0"/>
                <a:cs typeface="Arial" panose="020B0604020202020204" pitchFamily="34" charset="0"/>
              </a:rPr>
              <a:t>PROSPECTIVA</a:t>
            </a:r>
          </a:p>
        </p:txBody>
      </p:sp>
      <p:sp>
        <p:nvSpPr>
          <p:cNvPr id="34" name="2 Marcador de contenido"/>
          <p:cNvSpPr txBox="1">
            <a:spLocks/>
          </p:cNvSpPr>
          <p:nvPr/>
        </p:nvSpPr>
        <p:spPr>
          <a:xfrm>
            <a:off x="330292" y="4824390"/>
            <a:ext cx="2533936" cy="5237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2040"/>
              </a:lnSpc>
              <a:spcBef>
                <a:spcPts val="0"/>
              </a:spcBef>
              <a:buFont typeface="Arial" panose="020B0604020202020204" pitchFamily="34" charset="0"/>
              <a:buNone/>
            </a:pPr>
            <a:r>
              <a:rPr lang="es-MX" sz="1700" b="1" dirty="0">
                <a:solidFill>
                  <a:srgbClr val="1F7B91"/>
                </a:solidFill>
                <a:latin typeface="Arial" panose="020B0604020202020204" pitchFamily="34" charset="0"/>
                <a:cs typeface="Arial" panose="020B0604020202020204" pitchFamily="34" charset="0"/>
              </a:rPr>
              <a:t>GESTIÓN</a:t>
            </a:r>
          </a:p>
          <a:p>
            <a:pPr marL="0" indent="0" algn="r">
              <a:lnSpc>
                <a:spcPts val="2040"/>
              </a:lnSpc>
              <a:spcBef>
                <a:spcPts val="0"/>
              </a:spcBef>
              <a:buFont typeface="Arial" panose="020B0604020202020204" pitchFamily="34" charset="0"/>
              <a:buNone/>
            </a:pPr>
            <a:r>
              <a:rPr lang="es-MX" sz="1700" b="1" dirty="0">
                <a:solidFill>
                  <a:srgbClr val="1F7B91"/>
                </a:solidFill>
                <a:latin typeface="Arial" panose="020B0604020202020204" pitchFamily="34" charset="0"/>
                <a:cs typeface="Arial" panose="020B0604020202020204" pitchFamily="34" charset="0"/>
              </a:rPr>
              <a:t>CORRECTIVA</a:t>
            </a:r>
          </a:p>
        </p:txBody>
      </p:sp>
      <p:sp>
        <p:nvSpPr>
          <p:cNvPr id="58" name="Marcador de contenido 2"/>
          <p:cNvSpPr txBox="1">
            <a:spLocks/>
          </p:cNvSpPr>
          <p:nvPr/>
        </p:nvSpPr>
        <p:spPr>
          <a:xfrm>
            <a:off x="177674" y="234973"/>
            <a:ext cx="8692005" cy="38571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pPr>
            <a:r>
              <a:rPr lang="es-PE" sz="1800" b="1" dirty="0">
                <a:solidFill>
                  <a:srgbClr val="1F7B91"/>
                </a:solidFill>
                <a:latin typeface="Arial" panose="020B0604020202020204" pitchFamily="34" charset="0"/>
                <a:cs typeface="Arial" panose="020B0604020202020204" pitchFamily="34" charset="0"/>
              </a:rPr>
              <a:t>COMPONENTES DE LA GESTIÓN DEL RIESGO DE DESASTRES</a:t>
            </a:r>
          </a:p>
        </p:txBody>
      </p:sp>
      <p:cxnSp>
        <p:nvCxnSpPr>
          <p:cNvPr id="59" name="Conector recto 58"/>
          <p:cNvCxnSpPr/>
          <p:nvPr/>
        </p:nvCxnSpPr>
        <p:spPr>
          <a:xfrm flipH="1">
            <a:off x="1780878" y="4736836"/>
            <a:ext cx="1007199" cy="0"/>
          </a:xfrm>
          <a:prstGeom prst="line">
            <a:avLst/>
          </a:prstGeom>
          <a:ln w="28575">
            <a:solidFill>
              <a:srgbClr val="1F7B91"/>
            </a:solidFill>
          </a:ln>
        </p:spPr>
        <p:style>
          <a:lnRef idx="1">
            <a:schemeClr val="accent1"/>
          </a:lnRef>
          <a:fillRef idx="0">
            <a:schemeClr val="accent1"/>
          </a:fillRef>
          <a:effectRef idx="0">
            <a:schemeClr val="accent1"/>
          </a:effectRef>
          <a:fontRef idx="minor">
            <a:schemeClr val="tx1"/>
          </a:fontRef>
        </p:style>
      </p:cxnSp>
      <p:pic>
        <p:nvPicPr>
          <p:cNvPr id="32" name="Picture 6" descr="http://tse1.mm.bing.net/th?id=OIP.M152c990ae9ed5e0f5c88c895cec164bao0&amp;pid=15.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7755" y="4327062"/>
            <a:ext cx="1748456" cy="129034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1" name="2 Marcador de contenido"/>
          <p:cNvSpPr txBox="1">
            <a:spLocks/>
          </p:cNvSpPr>
          <p:nvPr/>
        </p:nvSpPr>
        <p:spPr>
          <a:xfrm>
            <a:off x="6328842" y="1700299"/>
            <a:ext cx="2071846" cy="5237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40"/>
              </a:lnSpc>
              <a:spcBef>
                <a:spcPts val="0"/>
              </a:spcBef>
              <a:buFont typeface="Arial" panose="020B0604020202020204" pitchFamily="34" charset="0"/>
              <a:buNone/>
            </a:pPr>
            <a:r>
              <a:rPr lang="es-MX" sz="1700" b="1" dirty="0">
                <a:solidFill>
                  <a:schemeClr val="accent2"/>
                </a:solidFill>
                <a:latin typeface="Arial" panose="020B0604020202020204" pitchFamily="34" charset="0"/>
                <a:cs typeface="Arial" panose="020B0604020202020204" pitchFamily="34" charset="0"/>
              </a:rPr>
              <a:t>GESTIÓN</a:t>
            </a:r>
          </a:p>
          <a:p>
            <a:pPr marL="0" indent="0">
              <a:lnSpc>
                <a:spcPts val="2040"/>
              </a:lnSpc>
              <a:spcBef>
                <a:spcPts val="0"/>
              </a:spcBef>
              <a:buFont typeface="Arial" panose="020B0604020202020204" pitchFamily="34" charset="0"/>
              <a:buNone/>
            </a:pPr>
            <a:r>
              <a:rPr lang="es-MX" sz="1700" b="1" dirty="0">
                <a:solidFill>
                  <a:schemeClr val="accent2"/>
                </a:solidFill>
                <a:latin typeface="Arial" panose="020B0604020202020204" pitchFamily="34" charset="0"/>
                <a:cs typeface="Arial" panose="020B0604020202020204" pitchFamily="34" charset="0"/>
              </a:rPr>
              <a:t>REACTIVA</a:t>
            </a:r>
          </a:p>
        </p:txBody>
      </p:sp>
    </p:spTree>
    <p:extLst>
      <p:ext uri="{BB962C8B-B14F-4D97-AF65-F5344CB8AC3E}">
        <p14:creationId xmlns:p14="http://schemas.microsoft.com/office/powerpoint/2010/main" val="2009346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4918</TotalTime>
  <Words>3486</Words>
  <Application>Microsoft Office PowerPoint</Application>
  <PresentationFormat>Presentación en pantalla (4:3)</PresentationFormat>
  <Paragraphs>511</Paragraphs>
  <Slides>49</Slides>
  <Notes>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49</vt:i4>
      </vt:variant>
    </vt:vector>
  </HeadingPairs>
  <TitlesOfParts>
    <vt:vector size="56" baseType="lpstr">
      <vt:lpstr>Arial</vt:lpstr>
      <vt:lpstr>Arial Narrow</vt:lpstr>
      <vt:lpstr>Calibri</vt:lpstr>
      <vt:lpstr>Calibri Light</vt:lpstr>
      <vt:lpstr>Corbel</vt:lpstr>
      <vt:lpstr>Wingdings</vt:lpstr>
      <vt:lpstr>Tema de Office</vt:lpstr>
      <vt:lpstr>Presentación de PowerPoint</vt:lpstr>
      <vt:lpstr>MARCO LEGAL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REUNIONES DE COORDINACIÓN CON ALCALDES  PARA LA ELABORACIÓN DE LOS PPRRD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DIFAT</dc:creator>
  <cp:lastModifiedBy>Javier Pinillos Chunga</cp:lastModifiedBy>
  <cp:revision>437</cp:revision>
  <cp:lastPrinted>2018-11-16T19:28:55Z</cp:lastPrinted>
  <dcterms:created xsi:type="dcterms:W3CDTF">2017-11-21T22:23:16Z</dcterms:created>
  <dcterms:modified xsi:type="dcterms:W3CDTF">2019-04-25T22:29:26Z</dcterms:modified>
</cp:coreProperties>
</file>